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3054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6" name="Shape 16"/>
          <p:cNvGrpSpPr/>
          <p:nvPr/>
        </p:nvGrpSpPr>
        <p:grpSpPr>
          <a:xfrm>
            <a:off x="1194100" y="2887529"/>
            <a:ext cx="6779109" cy="923329"/>
            <a:chOff x="1172583" y="1381458"/>
            <a:chExt cx="6779109" cy="923329"/>
          </a:xfrm>
        </p:grpSpPr>
        <p:sp>
          <p:nvSpPr>
            <p:cNvPr id="17" name="Shape 17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5400" b="0" i="0" u="none" strike="noStrike" cap="none" baseline="0">
                  <a:solidFill>
                    <a:srgbClr val="E1DCA5"/>
                  </a:solidFill>
                  <a:latin typeface="Arial"/>
                  <a:ea typeface="Arial"/>
                  <a:cs typeface="Arial"/>
                  <a:sym typeface="Arial"/>
                </a:rPr>
                <a:t>❧</a:t>
              </a:r>
            </a:p>
          </p:txBody>
        </p:sp>
        <p:cxnSp>
          <p:nvCxnSpPr>
            <p:cNvPr id="18" name="Shape 18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E1DCA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10800000">
              <a:off x="4831975" y="1922929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E1DCA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17" cy="17319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5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440"/>
              </a:spcBef>
              <a:buClr>
                <a:schemeClr val="accent1"/>
              </a:buClr>
              <a:buFont typeface="Arial"/>
              <a:buNone/>
              <a:defRPr sz="2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 sz="5400"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633092" y="314502"/>
            <a:ext cx="3877815" cy="77455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65760" indent="-273685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rgbClr val="262626"/>
                </a:solidFill>
              </a:defRPr>
            </a:lvl1pPr>
            <a:lvl2pPr marL="777240" indent="-28829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rgbClr val="262626"/>
                </a:solidFill>
              </a:defRPr>
            </a:lvl2pPr>
            <a:lvl3pPr marL="1143000" indent="-29210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rgbClr val="262626"/>
                </a:solidFill>
              </a:defRPr>
            </a:lvl3pPr>
            <a:lvl4pPr marL="1508760" indent="-25781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rgbClr val="262626"/>
                </a:solidFill>
              </a:defRPr>
            </a:lvl4pPr>
            <a:lvl5pPr marL="1828800" indent="-26987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rgbClr val="262626"/>
                </a:solidFill>
              </a:defRPr>
            </a:lvl5pPr>
            <a:lvl6pPr marL="2148840" indent="-227964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marL="2468880" indent="-230504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7pPr>
            <a:lvl8pPr marL="2788920" indent="-220345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8pPr>
            <a:lvl9pPr marL="3108960" indent="-222885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00" name="Shape 100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101" name="Shape 101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5400" b="0" i="0" u="none" strike="noStrike" cap="none" baseline="0">
                  <a:solidFill>
                    <a:srgbClr val="DBA253"/>
                  </a:solidFill>
                  <a:latin typeface="Arial"/>
                  <a:ea typeface="Arial"/>
                  <a:cs typeface="Arial"/>
                  <a:sym typeface="Arial"/>
                </a:rPr>
                <a:t>❧</a:t>
              </a:r>
            </a:p>
          </p:txBody>
        </p:sp>
        <p:cxnSp>
          <p:nvCxnSpPr>
            <p:cNvPr id="102" name="Shape 102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Shape 103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 rot="5400000">
            <a:off x="4822274" y="2503684"/>
            <a:ext cx="5566764" cy="1678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 sz="5400"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 rot="5400000">
            <a:off x="930536" y="607806"/>
            <a:ext cx="5023821" cy="55079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273685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rgbClr val="262626"/>
                </a:solidFill>
              </a:defRPr>
            </a:lvl1pPr>
            <a:lvl2pPr marL="777240" indent="-28829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rgbClr val="262626"/>
                </a:solidFill>
              </a:defRPr>
            </a:lvl2pPr>
            <a:lvl3pPr marL="1143000" indent="-29210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rgbClr val="262626"/>
                </a:solidFill>
              </a:defRPr>
            </a:lvl3pPr>
            <a:lvl4pPr marL="1508760" indent="-25781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rgbClr val="262626"/>
                </a:solidFill>
              </a:defRPr>
            </a:lvl4pPr>
            <a:lvl5pPr marL="1828800" indent="-26987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rgbClr val="262626"/>
                </a:solidFill>
              </a:defRPr>
            </a:lvl5pPr>
            <a:lvl6pPr marL="2148840" indent="-227964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marL="2468880" indent="-230504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7pPr>
            <a:lvl8pPr marL="2788920" indent="-220345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8pPr>
            <a:lvl9pPr marL="3108960" indent="-222885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0" name="Shape 110"/>
          <p:cNvGrpSpPr/>
          <p:nvPr/>
        </p:nvGrpSpPr>
        <p:grpSpPr>
          <a:xfrm rot="5400000">
            <a:off x="3909049" y="2880823"/>
            <a:ext cx="5480153" cy="923329"/>
            <a:chOff x="1815339" y="1381458"/>
            <a:chExt cx="5480153" cy="923329"/>
          </a:xfrm>
        </p:grpSpPr>
        <p:sp>
          <p:nvSpPr>
            <p:cNvPr id="111" name="Shape 111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5400" b="0" i="0" u="none" strike="noStrike" cap="none" baseline="0">
                  <a:solidFill>
                    <a:srgbClr val="DBA253"/>
                  </a:solidFill>
                  <a:latin typeface="Arial"/>
                  <a:ea typeface="Arial"/>
                  <a:cs typeface="Arial"/>
                  <a:sym typeface="Arial"/>
                </a:rPr>
                <a:t>❧</a:t>
              </a:r>
            </a:p>
          </p:txBody>
        </p:sp>
        <p:cxnSp>
          <p:nvCxnSpPr>
            <p:cNvPr id="112" name="Shape 112"/>
            <p:cNvCxnSpPr/>
            <p:nvPr/>
          </p:nvCxnSpPr>
          <p:spPr>
            <a:xfrm rot="10800000">
              <a:off x="1815339" y="1924709"/>
              <a:ext cx="2468880" cy="2505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 rot="10800000">
              <a:off x="4826612" y="1927417"/>
              <a:ext cx="2468880" cy="1587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273685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rgbClr val="262626"/>
                </a:solidFill>
              </a:defRPr>
            </a:lvl1pPr>
            <a:lvl2pPr marL="777240" indent="-28829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rgbClr val="262626"/>
                </a:solidFill>
              </a:defRPr>
            </a:lvl2pPr>
            <a:lvl3pPr marL="1143000" indent="-29210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rgbClr val="262626"/>
                </a:solidFill>
              </a:defRPr>
            </a:lvl3pPr>
            <a:lvl4pPr marL="1508760" indent="-25781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rgbClr val="262626"/>
                </a:solidFill>
              </a:defRPr>
            </a:lvl4pPr>
            <a:lvl5pPr marL="1828800" indent="-26987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rgbClr val="262626"/>
                </a:solidFill>
              </a:defRPr>
            </a:lvl5pPr>
            <a:lvl6pPr marL="2148840" indent="-227964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marL="2468880" indent="-230504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7pPr>
            <a:lvl8pPr marL="2788920" indent="-220345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8pPr>
            <a:lvl9pPr marL="3108960" indent="-222885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 sz="5400"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8" name="Shape 28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29" name="Shape 29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5400" b="0" i="0" u="none" strike="noStrike" cap="none" baseline="0">
                  <a:solidFill>
                    <a:srgbClr val="DBA253"/>
                  </a:solidFill>
                  <a:latin typeface="Arial"/>
                  <a:ea typeface="Arial"/>
                  <a:cs typeface="Arial"/>
                  <a:sym typeface="Arial"/>
                </a:rPr>
                <a:t>❧</a:t>
              </a:r>
            </a:p>
          </p:txBody>
        </p:sp>
        <p:cxnSp>
          <p:nvCxnSpPr>
            <p:cNvPr id="30" name="Shape 30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hape 31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pSp>
        <p:nvGrpSpPr>
          <p:cNvPr id="34" name="Shape 34"/>
          <p:cNvGrpSpPr/>
          <p:nvPr/>
        </p:nvGrpSpPr>
        <p:grpSpPr>
          <a:xfrm>
            <a:off x="1172583" y="2887579"/>
            <a:ext cx="6779109" cy="923329"/>
            <a:chOff x="1172583" y="1381458"/>
            <a:chExt cx="6779109" cy="923329"/>
          </a:xfrm>
        </p:grpSpPr>
        <p:sp>
          <p:nvSpPr>
            <p:cNvPr id="35" name="Shape 35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5400" b="0" i="0" u="none" strike="noStrike" cap="none" baseline="0">
                  <a:solidFill>
                    <a:srgbClr val="DBA253"/>
                  </a:solidFill>
                  <a:latin typeface="Arial"/>
                  <a:ea typeface="Arial"/>
                  <a:cs typeface="Arial"/>
                  <a:sym typeface="Arial"/>
                </a:rPr>
                <a:t>❧</a:t>
              </a:r>
            </a:p>
          </p:txBody>
        </p:sp>
        <p:cxnSp>
          <p:nvCxnSpPr>
            <p:cNvPr id="36" name="Shape 36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 rot="10800000">
              <a:off x="4831975" y="1927412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90039" y="1204857"/>
            <a:ext cx="7754713" cy="1910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defRPr sz="5400" b="0" cap="none" baseline="0">
                <a:solidFill>
                  <a:schemeClr val="dk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99247" y="3767316"/>
            <a:ext cx="7734746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buClr>
                <a:schemeClr val="dk2"/>
              </a:buClr>
              <a:buNone/>
              <a:defRPr sz="2000">
                <a:solidFill>
                  <a:schemeClr val="dk2"/>
                </a:solidFill>
              </a:defRPr>
            </a:lvl1pPr>
            <a:lvl2pPr marL="457200" indent="0" rtl="0"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>
                <a:solidFill>
                  <a:schemeClr val="dk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grpSp>
        <p:nvGrpSpPr>
          <p:cNvPr id="48" name="Shape 48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49" name="Shape 49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5400" b="0" i="0" u="none" strike="noStrike" cap="none" baseline="0">
                  <a:solidFill>
                    <a:srgbClr val="DBA253"/>
                  </a:solidFill>
                  <a:latin typeface="Arial"/>
                  <a:ea typeface="Arial"/>
                  <a:cs typeface="Arial"/>
                  <a:sym typeface="Arial"/>
                </a:rPr>
                <a:t>❧</a:t>
              </a:r>
            </a:p>
          </p:txBody>
        </p:sp>
        <p:cxnSp>
          <p:nvCxnSpPr>
            <p:cNvPr id="50" name="Shape 50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273685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rgbClr val="262626"/>
                </a:solidFill>
              </a:defRPr>
            </a:lvl1pPr>
            <a:lvl2pPr marL="777240" indent="-28829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rgbClr val="262626"/>
                </a:solidFill>
              </a:defRPr>
            </a:lvl2pPr>
            <a:lvl3pPr marL="1143000" indent="-29210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rgbClr val="262626"/>
                </a:solidFill>
              </a:defRPr>
            </a:lvl3pPr>
            <a:lvl4pPr marL="1508760" indent="-25781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rgbClr val="262626"/>
                </a:solidFill>
              </a:defRPr>
            </a:lvl4pPr>
            <a:lvl5pPr marL="1828800" indent="-26987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rgbClr val="262626"/>
                </a:solidFill>
              </a:defRPr>
            </a:lvl5pPr>
            <a:lvl6pPr marL="2148840" indent="-227964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marL="2468880" indent="-230504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7pPr>
            <a:lvl8pPr marL="2788920" indent="-220345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8pPr>
            <a:lvl9pPr marL="3108960" indent="-222885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45151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273685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rgbClr val="262626"/>
                </a:solidFill>
              </a:defRPr>
            </a:lvl1pPr>
            <a:lvl2pPr marL="777240" indent="-28829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rgbClr val="262626"/>
                </a:solidFill>
              </a:defRPr>
            </a:lvl2pPr>
            <a:lvl3pPr marL="1143000" indent="-29210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rgbClr val="262626"/>
                </a:solidFill>
              </a:defRPr>
            </a:lvl3pPr>
            <a:lvl4pPr marL="1508760" indent="-25781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rgbClr val="262626"/>
                </a:solidFill>
              </a:defRPr>
            </a:lvl4pPr>
            <a:lvl5pPr marL="1828800" indent="-26987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rgbClr val="262626"/>
                </a:solidFill>
              </a:defRPr>
            </a:lvl5pPr>
            <a:lvl6pPr marL="2148840" indent="-227964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marL="2468880" indent="-230504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7pPr>
            <a:lvl8pPr marL="2788920" indent="-220345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8pPr>
            <a:lvl9pPr marL="3108960" indent="-222885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051559" y="2240280"/>
            <a:ext cx="3442446" cy="658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buClr>
                <a:schemeClr val="dk2"/>
              </a:buClr>
              <a:buNone/>
              <a:defRPr sz="2400" b="0">
                <a:solidFill>
                  <a:schemeClr val="dk2"/>
                </a:solidFill>
              </a:defRPr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88487" y="2947594"/>
            <a:ext cx="3803904" cy="3172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5002305" y="2240280"/>
            <a:ext cx="3447288" cy="658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buClr>
                <a:schemeClr val="dk2"/>
              </a:buClr>
              <a:buNone/>
              <a:defRPr sz="2400" b="0">
                <a:solidFill>
                  <a:schemeClr val="dk2"/>
                </a:solidFill>
              </a:defRPr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45026" y="2944367"/>
            <a:ext cx="3799728" cy="3172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64" name="Shape 64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5400" b="0" i="0" u="none" strike="noStrike" cap="none" baseline="0">
                  <a:solidFill>
                    <a:srgbClr val="DBA253"/>
                  </a:solidFill>
                  <a:latin typeface="Arial"/>
                  <a:ea typeface="Arial"/>
                  <a:cs typeface="Arial"/>
                  <a:sym typeface="Arial"/>
                </a:rPr>
                <a:t>❧</a:t>
              </a:r>
            </a:p>
          </p:txBody>
        </p:sp>
        <p:cxnSp>
          <p:nvCxnSpPr>
            <p:cNvPr id="65" name="Shape 65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Shape 66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 sz="5400"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2" name="Shape 72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73" name="Shape 73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5400" b="0" i="0" u="none" strike="noStrike" cap="none" baseline="0">
                  <a:solidFill>
                    <a:srgbClr val="DBA253"/>
                  </a:solidFill>
                  <a:latin typeface="Arial"/>
                  <a:ea typeface="Arial"/>
                  <a:cs typeface="Arial"/>
                  <a:sym typeface="Arial"/>
                </a:rPr>
                <a:t>❧</a:t>
              </a:r>
            </a:p>
          </p:txBody>
        </p:sp>
        <p:cxnSp>
          <p:nvCxnSpPr>
            <p:cNvPr id="74" name="Shape 74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9525" cap="flat">
              <a:solidFill>
                <a:srgbClr val="DBA25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034578" y="1678194"/>
            <a:ext cx="3422482" cy="1886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8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92000" y="559397"/>
            <a:ext cx="4116666" cy="5566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 sz="2400"/>
            </a:lvl1pPr>
            <a:lvl2pPr rtl="0">
              <a:defRPr sz="2200"/>
            </a:lvl2pPr>
            <a:lvl3pPr rtl="0">
              <a:defRPr sz="2000"/>
            </a:lvl3pPr>
            <a:lvl4pPr rtl="0">
              <a:defRPr sz="1800"/>
            </a:lvl4pPr>
            <a:lvl5pPr rtl="0">
              <a:defRPr sz="16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5034578" y="3603812"/>
            <a:ext cx="3411725" cy="2517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6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77731" y="4668817"/>
            <a:ext cx="7767020" cy="6447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defRPr sz="28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 rot="240000">
            <a:off x="2183792" y="666965"/>
            <a:ext cx="4772155" cy="3598015"/>
          </a:xfrm>
          <a:prstGeom prst="rect">
            <a:avLst/>
          </a:prstGeom>
          <a:solidFill>
            <a:srgbClr val="EEEEEE"/>
          </a:solidFill>
          <a:ln w="1905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chemeClr val="dk2"/>
              </a:buClr>
              <a:buFont typeface="Arial"/>
              <a:buNone/>
              <a:defRPr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8489" y="5324305"/>
            <a:ext cx="7756263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buNone/>
              <a:defRPr sz="16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273685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7240" marR="0" indent="-28829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29210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08760" marR="0" indent="-25781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-26987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48840" marR="0" indent="-227964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68880" marR="0" indent="-230504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88920" marR="0" indent="-220345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108960" marR="0" indent="-222885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hyperlink" Target="http://www.google.com/url?sa=i&amp;source=images&amp;cd=&amp;cad=rja&amp;docid=Njd111YisUuliM&amp;tbnid=6IeMvH8fCcIT5M:&amp;ved=0CAgQjRwwAA&amp;url=http%3A%2F%2Feupnews.com%2Fcougar-sighting-in-garden-river-area%2F&amp;ei=m7cPUearFomA2gW8uoDoBg&amp;psig=AFQjCNF07PYu4t0tREktmtvtvg2qqp-7Sw&amp;ust=136007093940135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m/url?sa=i&amp;source=images&amp;cd=&amp;cad=rja&amp;docid=2eLwZEmYbIANnM&amp;tbnid=vvf7AbJO8x0FpM:&amp;ved=0CAgQjRwwAA&amp;url=http%3A%2F%2Fanimals.nationalgeographic.com%2Fanimals%2Fmammals%2Flynx%2F&amp;ei=wLcPUca2IKbS2QWAmIGQBA&amp;psig=AFQjCNHpxkvHtJwDzMkJiSntkg8LYwbgpw&amp;ust=136007097658300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hyperlink" Target="http://www.google.com/url?sa=i&amp;source=images&amp;cd=&amp;cad=rja&amp;docid=cKBmFe3hWnCgJM&amp;tbnid=8n12DRviSWPX8M:&amp;ved=0CAgQjRwwADgU&amp;url=http%3A%2F%2Ffineartamerica.com%2Ffeatured%2Fflorida-bobcat-ira-runyan.html&amp;ei=8LcPUa_MHKmU2QW1m4DYDQ&amp;psig=AFQjCNGHAbPeeByXhEc3OdYqKX4NTpv-SQ&amp;ust=136007102451438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hyperlink" Target="http://www.google.com/url?sa=i&amp;source=images&amp;cd=&amp;cad=rja&amp;docid=mwUo6XgT4Csq1M&amp;tbnid=Kcp3MTZiM1FayM:&amp;ved=0CAgQjRwwAA&amp;url=http%3A%2F%2Fnewsforsquirrels.blogspot.com%2F2011%2F10%2Fsquirrel-facts-ground-squirrels.html&amp;ei=LbgPUdKlIMbg2QWQr4DgBw&amp;psig=AFQjCNEBhroFSjmtOTzFSUNtUNzu1Rd0bQ&amp;ust=136007108556562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://www.google.com/url?sa=i&amp;source=images&amp;cd=&amp;cad=rja&amp;docid=tcbWpW9Sf5ByoM&amp;tbnid=4RgyeiBFpnNUVM:&amp;ved=0CAgQjRwwAA&amp;url=http%3A%2F%2Fwww.mnterritorialpioneers.org%2Finfo%2Fnames.htm&amp;ei=VbgPUZvtMcrO2wWZ4oDQCQ&amp;psig=AFQjCNHPpjB70rCyiDeInhuf1ede8gOB3Q&amp;ust=1360071125855619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17" cy="17319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Mammals of Minnesota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Science</a:t>
            </a:r>
          </a:p>
          <a:p>
            <a:pPr marL="0" marR="0" lvl="0" indent="0" algn="ctr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Wildlife Biology &amp; Conservation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Mink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Mustela vision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Dark brown with white chin patch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Along streams and lakes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Sm mammals, birds, eggs, frogs, fish.</a:t>
            </a:r>
          </a:p>
        </p:txBody>
      </p:sp>
      <p:sp>
        <p:nvSpPr>
          <p:cNvPr id="183" name="Shape 183"/>
          <p:cNvSpPr/>
          <p:nvPr/>
        </p:nvSpPr>
        <p:spPr>
          <a:xfrm>
            <a:off x="5280891" y="1600200"/>
            <a:ext cx="2971799" cy="2209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4" name="Shape 184"/>
          <p:cNvSpPr/>
          <p:nvPr/>
        </p:nvSpPr>
        <p:spPr>
          <a:xfrm>
            <a:off x="5333619" y="4114800"/>
            <a:ext cx="2919071" cy="2498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River Otter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04800" y="2057400"/>
            <a:ext cx="44195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Lutra canadensis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10-25lbs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Rich brown above, silvery sheen below, webbed feet, brown snout.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Along streams and lake borders 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Fish, frogs, crayfish, invertebrates.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Social &amp; Curious: Usually 2 or more individuals together</a:t>
            </a:r>
          </a:p>
        </p:txBody>
      </p:sp>
      <p:sp>
        <p:nvSpPr>
          <p:cNvPr id="191" name="Shape 191"/>
          <p:cNvSpPr/>
          <p:nvPr/>
        </p:nvSpPr>
        <p:spPr>
          <a:xfrm>
            <a:off x="5036126" y="1828800"/>
            <a:ext cx="3269673" cy="220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2" name="Shape 192"/>
          <p:cNvSpPr/>
          <p:nvPr/>
        </p:nvSpPr>
        <p:spPr>
          <a:xfrm>
            <a:off x="5334000" y="4419600"/>
            <a:ext cx="2895600" cy="19262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Striped Skunk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Mephitis mephitis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Black body with narrow stripe that splits down the back.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Semi open country, mixed woods, brushland, open prairie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Mice, eggs, insects, berries.</a:t>
            </a:r>
          </a:p>
        </p:txBody>
      </p:sp>
      <p:sp>
        <p:nvSpPr>
          <p:cNvPr id="199" name="Shape 199"/>
          <p:cNvSpPr/>
          <p:nvPr/>
        </p:nvSpPr>
        <p:spPr>
          <a:xfrm>
            <a:off x="5364951" y="1524000"/>
            <a:ext cx="3245648" cy="272934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0" name="Shape 200"/>
          <p:cNvSpPr/>
          <p:nvPr/>
        </p:nvSpPr>
        <p:spPr>
          <a:xfrm>
            <a:off x="5638612" y="4343400"/>
            <a:ext cx="3048186" cy="228680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American Badger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81000" y="2240280"/>
            <a:ext cx="4572000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Taxidea taxus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Yellowish-gray, median which strip over head, white cheeks, black feet.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Open grassland and desert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Small rodent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Great digger, lives in a den.</a:t>
            </a:r>
          </a:p>
        </p:txBody>
      </p:sp>
      <p:sp>
        <p:nvSpPr>
          <p:cNvPr id="207" name="Shape 207"/>
          <p:cNvSpPr/>
          <p:nvPr/>
        </p:nvSpPr>
        <p:spPr>
          <a:xfrm>
            <a:off x="5334000" y="3429000"/>
            <a:ext cx="2819400" cy="2514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8" name="Shape 208"/>
          <p:cNvSpPr/>
          <p:nvPr/>
        </p:nvSpPr>
        <p:spPr>
          <a:xfrm>
            <a:off x="7086600" y="685800"/>
            <a:ext cx="1714500" cy="2219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 Fox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81000" y="2240280"/>
            <a:ext cx="4495800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Vulpes fulva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Reddish-yellow, white belly, bushy tail, with white tip.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Mixture of forest and open areas.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Insects, hares, berries, fruit, mice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Female is called a vixen.</a:t>
            </a:r>
          </a:p>
        </p:txBody>
      </p:sp>
      <p:sp>
        <p:nvSpPr>
          <p:cNvPr id="215" name="Shape 215"/>
          <p:cNvSpPr/>
          <p:nvPr/>
        </p:nvSpPr>
        <p:spPr>
          <a:xfrm>
            <a:off x="5257800" y="1447800"/>
            <a:ext cx="3429000" cy="24831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6" name="Shape 216"/>
          <p:cNvSpPr/>
          <p:nvPr/>
        </p:nvSpPr>
        <p:spPr>
          <a:xfrm>
            <a:off x="5257800" y="4044098"/>
            <a:ext cx="3216896" cy="240383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Coyote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4190999" cy="43129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Canis latrans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Gray or reddish gray with rusty legs, feet, ears.  Throat and belly whitish.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20-50 lbs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Prairies, open woods, brushy areas.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Eats almost anything.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Dens in ground.</a:t>
            </a:r>
          </a:p>
        </p:txBody>
      </p:sp>
      <p:sp>
        <p:nvSpPr>
          <p:cNvPr id="223" name="Shape 223"/>
          <p:cNvSpPr/>
          <p:nvPr/>
        </p:nvSpPr>
        <p:spPr>
          <a:xfrm>
            <a:off x="5105400" y="2514600"/>
            <a:ext cx="3429000" cy="2362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4" name="Shape 224"/>
          <p:cNvSpPr/>
          <p:nvPr/>
        </p:nvSpPr>
        <p:spPr>
          <a:xfrm>
            <a:off x="63500" y="-153988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685800" y="150813"/>
            <a:ext cx="1349262" cy="1828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600200" y="507087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Timberwolf</a:t>
            </a:r>
            <a:r>
              <a:rPr lang="en-US" sz="5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(Gray Wolf)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2240280"/>
            <a:ext cx="4572000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Canis</a:t>
            </a:r>
            <a:r>
              <a:rPr lang="en-US" sz="2400" b="0" i="1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lupus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70-120 </a:t>
            </a:r>
            <a:r>
              <a:rPr lang="en-US" sz="24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lbs</a:t>
            </a:r>
            <a:endParaRPr lang="en-US" sz="2400" b="0" i="0" u="none" strike="noStrike" cap="none" baseline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Color varies from nearly white to nearly black.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Wilderness forests and tundra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Eat anything available-birds, deer, caribou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Pack animal</a:t>
            </a:r>
          </a:p>
        </p:txBody>
      </p:sp>
      <p:sp>
        <p:nvSpPr>
          <p:cNvPr id="232" name="Shape 232"/>
          <p:cNvSpPr/>
          <p:nvPr/>
        </p:nvSpPr>
        <p:spPr>
          <a:xfrm>
            <a:off x="5638800" y="1600200"/>
            <a:ext cx="2362200" cy="190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1026" name="Picture 2" descr="http://www.zigabid.com/uploads/files/eventphotos/free-hidden-object-games-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175260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unglewalk.com/animal-pictures/202/Timber-Wolf-57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36004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Woodchuck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81000" y="2240280"/>
            <a:ext cx="5029199" cy="4236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Marmota monax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Heavy bodied, short-legged, yellowish brown, hairs look frosted, black feet, white around nose.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Open woods, brushy/rocky ravines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Plants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AKA groundhog</a:t>
            </a:r>
          </a:p>
        </p:txBody>
      </p:sp>
      <p:sp>
        <p:nvSpPr>
          <p:cNvPr id="239" name="Shape 239"/>
          <p:cNvSpPr/>
          <p:nvPr/>
        </p:nvSpPr>
        <p:spPr>
          <a:xfrm>
            <a:off x="6248400" y="1447800"/>
            <a:ext cx="2514599" cy="22608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2050" name="Picture 2" descr="http://blu.stb.s-msn.com/i/3B/2D14E2DA6E78BD1418C135A18BD9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58" y="3708688"/>
            <a:ext cx="2010641" cy="3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Mountain Lion (Puma, Cougar)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2240280"/>
            <a:ext cx="4267199" cy="4160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Felis concolor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Tawny to grayish cat with dark brown on tip of its long tail.  Greenish gold eyes.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Rugged mountains, forests, swamps.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Deer, rodents, domestic animals.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Seldom seen.  Rare in midwest.</a:t>
            </a:r>
          </a:p>
        </p:txBody>
      </p:sp>
      <p:sp>
        <p:nvSpPr>
          <p:cNvPr id="246" name="Shape 246"/>
          <p:cNvSpPr/>
          <p:nvPr/>
        </p:nvSpPr>
        <p:spPr>
          <a:xfrm>
            <a:off x="5105400" y="1684655"/>
            <a:ext cx="2962274" cy="16598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3074" name="Picture 2" descr="http://t0.gstatic.com/images?q=tbn:ANd9GcTlwct2HFggkQUZ0_WBzYbdDOeplhdlxLacDmZjoQV1CDAL11r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82" y="3657600"/>
            <a:ext cx="3751110" cy="24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-533400" y="609600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Lynx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81000" y="2240280"/>
            <a:ext cx="4108703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Lynx canadensis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Short tail with completely black tip and tufted ears. 15-30lbs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Forested areas, swamps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Snowshoe hare, rodents, birds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Large feet for its size, to walk on top of snow.</a:t>
            </a:r>
          </a:p>
          <a:p>
            <a:endParaRPr lang="en-US" sz="2400" b="0" i="0" u="none" strike="noStrike" cap="none" baseline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4953000" y="838200"/>
            <a:ext cx="3428999" cy="2381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4098" name="Picture 2" descr="http://images.nationalgeographic.com/wpf/media-live/photos/000/002/cache/baby-lynx_232_600x45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124200"/>
            <a:ext cx="4699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Characteristics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Usually have fur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Give live birth (2 mammals lay eggs)</a:t>
            </a:r>
          </a:p>
          <a:p>
            <a:pPr marL="1143000" marR="0" lvl="2" indent="-368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Can you name them?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Have mammary glands for feeding young milk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Warm blooded (endothermy)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 chambered heart</a:t>
            </a:r>
          </a:p>
          <a:p>
            <a:endParaRPr lang="en-US" sz="2200" b="0" i="0" u="none" strike="noStrike" cap="none" baseline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Mammals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-228600" y="539675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Bobcat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i="1"/>
              <a:t>Lynx rufus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Short tail black only on the tip, short ear tufts.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Swamps and forests</a:t>
            </a:r>
          </a:p>
          <a:p>
            <a:pPr marL="457200" lvl="0" indent="-31750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Small mammals and birds.</a:t>
            </a:r>
          </a:p>
        </p:txBody>
      </p:sp>
      <p:sp>
        <p:nvSpPr>
          <p:cNvPr id="260" name="Shape 260"/>
          <p:cNvSpPr/>
          <p:nvPr/>
        </p:nvSpPr>
        <p:spPr>
          <a:xfrm>
            <a:off x="5486400" y="1066800"/>
            <a:ext cx="3428999" cy="24528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5122" name="Picture 2" descr="http://images.fineartamerica.com/images-medium-large/florida-bobcat-ira-runya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26290"/>
            <a:ext cx="2438400" cy="310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Thirteen Line Ground Squirrel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4291500" cy="387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i="1"/>
              <a:t>Citellus tridecemlineatus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13 whitish stripes on sides and back, some broken into a rows of spots.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Shortgrass praries, golf courses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Seeds insects, occasionally meat.</a:t>
            </a:r>
          </a:p>
          <a:p>
            <a:pPr marL="457200" lvl="0" indent="-31750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Hibernates for 6 months (Oct-Mar)</a:t>
            </a:r>
          </a:p>
        </p:txBody>
      </p:sp>
      <p:sp>
        <p:nvSpPr>
          <p:cNvPr id="267" name="Shape 267"/>
          <p:cNvSpPr/>
          <p:nvPr/>
        </p:nvSpPr>
        <p:spPr>
          <a:xfrm>
            <a:off x="5257800" y="1981200"/>
            <a:ext cx="3200400" cy="1695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6146" name="Picture 2" descr="http://3.bp.blogspot.com/-4oV-tia6mfQ/Tps70eop_nI/AAAAAAAAAWs/r-WunVlC6Zs/s1600/13+lined+ground+squirre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90" y="4192816"/>
            <a:ext cx="3812309" cy="255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nterritorialpioneers.org/images/info/gopher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225392" cy="50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5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Eastern Chipmunk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i="1"/>
              <a:t>Tamias striatus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Facial stripes, side and back stripes end at reddish rump.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Deciduous forest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Seeds, bulbs, fruits, nuts.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Very territorial</a:t>
            </a:r>
          </a:p>
          <a:p>
            <a:endParaRPr lang="en-US"/>
          </a:p>
        </p:txBody>
      </p:sp>
      <p:sp>
        <p:nvSpPr>
          <p:cNvPr id="274" name="Shape 274"/>
          <p:cNvSpPr/>
          <p:nvPr/>
        </p:nvSpPr>
        <p:spPr>
          <a:xfrm>
            <a:off x="4953000" y="2362200"/>
            <a:ext cx="3124199" cy="1981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Gray Squirrel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i="1"/>
              <a:t>Sciurus carolinensis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Grayish color, very bushy tail with white-tipped hairs.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Hardwood forests, river bottoms.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Nuts, seeds, fungi, fruits, bark.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Help in reforestation.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81" name="Shape 281"/>
          <p:cNvSpPr/>
          <p:nvPr/>
        </p:nvSpPr>
        <p:spPr>
          <a:xfrm>
            <a:off x="5334000" y="2308368"/>
            <a:ext cx="2676525" cy="24160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 Squirrel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4307699" cy="387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i="1"/>
              <a:t>Tamiasciurus hudsonicus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Yellowish or reddish, black line along side, whitish belly.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Pine or mixed forests, swamps.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seeds, nuts, eggs, fungi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Noisy</a:t>
            </a:r>
          </a:p>
          <a:p>
            <a:pPr marL="457200" lvl="0" indent="-31750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Stores food in chaches</a:t>
            </a:r>
          </a:p>
        </p:txBody>
      </p:sp>
      <p:sp>
        <p:nvSpPr>
          <p:cNvPr id="288" name="Shape 288"/>
          <p:cNvSpPr/>
          <p:nvPr/>
        </p:nvSpPr>
        <p:spPr>
          <a:xfrm>
            <a:off x="5419723" y="2209800"/>
            <a:ext cx="2352674" cy="2362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Eastern Fox Squirrel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4372799" cy="387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i="1"/>
              <a:t>Sciurus niger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Rusty yellowish with pale yellow/orange belly, bushy tail with tawny tipped hairs.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Open hardwoods, pine forests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nuts, acorns, seeds, bird eggs</a:t>
            </a:r>
          </a:p>
          <a:p>
            <a:pPr marL="457200" lvl="0" indent="-31750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burries nuts singly: many are not retrieved.</a:t>
            </a:r>
          </a:p>
        </p:txBody>
      </p:sp>
      <p:sp>
        <p:nvSpPr>
          <p:cNvPr id="295" name="Shape 295"/>
          <p:cNvSpPr/>
          <p:nvPr/>
        </p:nvSpPr>
        <p:spPr>
          <a:xfrm>
            <a:off x="5410200" y="2362200"/>
            <a:ext cx="2457450" cy="1885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Plains Pocket Gopher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i="1"/>
              <a:t>Geomys bursarius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Yellowish to brown, spotted and albino versions.</a:t>
            </a:r>
          </a:p>
          <a:p>
            <a:pPr marL="457200" lvl="0" indent="-31750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Grassland, alfalfa fields, pastures.</a:t>
            </a:r>
          </a:p>
        </p:txBody>
      </p:sp>
      <p:sp>
        <p:nvSpPr>
          <p:cNvPr id="302" name="Shape 302"/>
          <p:cNvSpPr/>
          <p:nvPr/>
        </p:nvSpPr>
        <p:spPr>
          <a:xfrm>
            <a:off x="5334000" y="2286000"/>
            <a:ext cx="2895599" cy="2133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Beaver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i="1"/>
              <a:t>Castor canadensis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Rich brown color, paddle-shaped scaly tail (6" wide)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Streams and lakes with trees on banks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bark and small twigs</a:t>
            </a:r>
          </a:p>
          <a:p>
            <a:pPr marL="457200" lvl="0" indent="-31750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Changes its ecosystem-makes dam and lodge.</a:t>
            </a:r>
          </a:p>
        </p:txBody>
      </p:sp>
      <p:sp>
        <p:nvSpPr>
          <p:cNvPr id="309" name="Shape 309"/>
          <p:cNvSpPr/>
          <p:nvPr/>
        </p:nvSpPr>
        <p:spPr>
          <a:xfrm>
            <a:off x="4800600" y="2209800"/>
            <a:ext cx="3124199" cy="2362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Muskrat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i="1"/>
              <a:t>Ondatra zibethica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Rich brown fur, silvery belly, black scaly tail.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Marshes, edges of ponds, lakes, streams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Aquatic vegetation, clams, frogs, fish</a:t>
            </a:r>
          </a:p>
          <a:p>
            <a:pPr marL="457200" lvl="0" indent="-31750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One of the most valuable fur animals.</a:t>
            </a:r>
          </a:p>
        </p:txBody>
      </p:sp>
      <p:sp>
        <p:nvSpPr>
          <p:cNvPr id="316" name="Shape 316"/>
          <p:cNvSpPr/>
          <p:nvPr/>
        </p:nvSpPr>
        <p:spPr>
          <a:xfrm>
            <a:off x="4876800" y="2667000"/>
            <a:ext cx="3581400" cy="1904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Monotremes-Egg laying mammals</a:t>
            </a:r>
          </a:p>
        </p:txBody>
      </p:sp>
      <p:sp>
        <p:nvSpPr>
          <p:cNvPr id="128" name="Shape 128"/>
          <p:cNvSpPr/>
          <p:nvPr/>
        </p:nvSpPr>
        <p:spPr>
          <a:xfrm>
            <a:off x="304798" y="2667000"/>
            <a:ext cx="3768819" cy="2514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9" name="Shape 129"/>
          <p:cNvSpPr/>
          <p:nvPr/>
        </p:nvSpPr>
        <p:spPr>
          <a:xfrm>
            <a:off x="4590473" y="2552700"/>
            <a:ext cx="4082143" cy="2743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Eastern Cottontail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4632599" cy="387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i="1"/>
              <a:t>Sylvilagus floridanus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Brownish or grayish, cottony white tail, nape patch rusty, whitish feet.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Heavy brush, forests with open areas, swamp edges, weed patches.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green vegetation, bark twigs</a:t>
            </a:r>
          </a:p>
          <a:p>
            <a:pPr marL="457200" lvl="0" indent="-31750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Damages gardens </a:t>
            </a:r>
          </a:p>
        </p:txBody>
      </p:sp>
      <p:sp>
        <p:nvSpPr>
          <p:cNvPr id="323" name="Shape 323"/>
          <p:cNvSpPr/>
          <p:nvPr/>
        </p:nvSpPr>
        <p:spPr>
          <a:xfrm>
            <a:off x="5638800" y="2237797"/>
            <a:ext cx="2209800" cy="2419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White-tailed Deer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i="1"/>
              <a:t>Odocoileus virginianus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Large white-flag tail, Reddish in summer, grayish in winter.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Forests, swamps, open brushy areas.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twigs, shrubs, fungi, acorns, grass, herbs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The rut-breeding season.</a:t>
            </a:r>
          </a:p>
          <a:p>
            <a:pPr marL="457200" lvl="0" indent="-31750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lose antlers yearly</a:t>
            </a:r>
          </a:p>
        </p:txBody>
      </p:sp>
      <p:sp>
        <p:nvSpPr>
          <p:cNvPr id="330" name="Shape 330"/>
          <p:cNvSpPr/>
          <p:nvPr/>
        </p:nvSpPr>
        <p:spPr>
          <a:xfrm>
            <a:off x="5029200" y="2133600"/>
            <a:ext cx="3352799" cy="251690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House Mouse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i="1"/>
              <a:t>Mus musculus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Grayish brown with gray or buff belly, scaly tail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Fields, inside buildings</a:t>
            </a:r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anything edible</a:t>
            </a:r>
          </a:p>
          <a:p>
            <a:pPr marL="457200" lvl="0" indent="-31750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/>
              <a:t>breed year round</a:t>
            </a:r>
          </a:p>
        </p:txBody>
      </p:sp>
      <p:sp>
        <p:nvSpPr>
          <p:cNvPr id="337" name="Shape 337"/>
          <p:cNvSpPr/>
          <p:nvPr/>
        </p:nvSpPr>
        <p:spPr>
          <a:xfrm>
            <a:off x="5334000" y="2133600"/>
            <a:ext cx="2676525" cy="1809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Arctic Shrew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Sorex arcticus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Mostly gray, white belly. 4” long head to tail.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Tamarack and spruce swamps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Insects and other invertebrates.</a:t>
            </a:r>
          </a:p>
        </p:txBody>
      </p:sp>
      <p:sp>
        <p:nvSpPr>
          <p:cNvPr id="136" name="Shape 136"/>
          <p:cNvSpPr/>
          <p:nvPr/>
        </p:nvSpPr>
        <p:spPr>
          <a:xfrm>
            <a:off x="4594364" y="2743200"/>
            <a:ext cx="4528853" cy="26574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Big Brown Bat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Eptesicus fuscus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Pale to dark brown. About 6” wingspan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Caves, tunnels, hallow trees, wooded areas.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Insects, usually beetles</a:t>
            </a:r>
          </a:p>
        </p:txBody>
      </p:sp>
      <p:sp>
        <p:nvSpPr>
          <p:cNvPr id="143" name="Shape 143"/>
          <p:cNvSpPr/>
          <p:nvPr/>
        </p:nvSpPr>
        <p:spPr>
          <a:xfrm>
            <a:off x="4569691" y="2743200"/>
            <a:ext cx="3952770" cy="28749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Black Bear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04800" y="2240280"/>
            <a:ext cx="4495800" cy="408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Ursus americanus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5-6’ long, 2-3’ tall.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Weigh up to 500lbs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Black, cinnamon, white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Forests and swamps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Berries, nuts, honey, insects, eggs, small mammals, garbage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Smallest, most common bear</a:t>
            </a:r>
          </a:p>
        </p:txBody>
      </p:sp>
      <p:sp>
        <p:nvSpPr>
          <p:cNvPr id="150" name="Shape 150"/>
          <p:cNvSpPr/>
          <p:nvPr/>
        </p:nvSpPr>
        <p:spPr>
          <a:xfrm>
            <a:off x="4876800" y="2286000"/>
            <a:ext cx="2106490" cy="1752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1" name="Shape 151"/>
          <p:cNvSpPr/>
          <p:nvPr/>
        </p:nvSpPr>
        <p:spPr>
          <a:xfrm>
            <a:off x="5181600" y="4191000"/>
            <a:ext cx="3441699" cy="229446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2" name="Shape 152"/>
          <p:cNvSpPr/>
          <p:nvPr/>
        </p:nvSpPr>
        <p:spPr>
          <a:xfrm>
            <a:off x="7239000" y="228600"/>
            <a:ext cx="1733549" cy="246346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Raccoon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Procyon lotor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18-28”, 12-35lbs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Black mask over eyes 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Tail rings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Along streams and lake borders near wooded areas.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Fruit, nuts, insects frogs, bird eggs.</a:t>
            </a:r>
          </a:p>
        </p:txBody>
      </p:sp>
      <p:sp>
        <p:nvSpPr>
          <p:cNvPr id="159" name="Shape 159"/>
          <p:cNvSpPr/>
          <p:nvPr/>
        </p:nvSpPr>
        <p:spPr>
          <a:xfrm>
            <a:off x="5257800" y="1676400"/>
            <a:ext cx="2667000" cy="220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0" name="Shape 160"/>
          <p:cNvSpPr/>
          <p:nvPr/>
        </p:nvSpPr>
        <p:spPr>
          <a:xfrm>
            <a:off x="5029200" y="4267200"/>
            <a:ext cx="3657600" cy="228487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Least Weasel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Mustela rixosa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6’ head and body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98484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Usually brown with white belly.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Meadows, fields, open woods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Mice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Smallest living carnivore</a:t>
            </a:r>
          </a:p>
        </p:txBody>
      </p:sp>
      <p:sp>
        <p:nvSpPr>
          <p:cNvPr id="167" name="Shape 167"/>
          <p:cNvSpPr/>
          <p:nvPr/>
        </p:nvSpPr>
        <p:spPr>
          <a:xfrm>
            <a:off x="5715000" y="1905000"/>
            <a:ext cx="2362200" cy="1828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8" name="Shape 168"/>
          <p:cNvSpPr/>
          <p:nvPr/>
        </p:nvSpPr>
        <p:spPr>
          <a:xfrm>
            <a:off x="4572000" y="3733800"/>
            <a:ext cx="4191000" cy="29402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Fisher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1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Martes pennanti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Dark brown with white tipped hairs (looks frosted)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Cutover areas, mixed hardwood forests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Small mammals, birds, fruits, fern tips.</a:t>
            </a:r>
          </a:p>
          <a:p>
            <a:endParaRPr lang="en-US" sz="2400" b="0" i="0" u="none" strike="noStrike" cap="none" baseline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5638800" y="1828800"/>
            <a:ext cx="2981643" cy="16726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6" name="Shape 176"/>
          <p:cNvSpPr/>
          <p:nvPr/>
        </p:nvSpPr>
        <p:spPr>
          <a:xfrm>
            <a:off x="4522557" y="3657600"/>
            <a:ext cx="4619133" cy="3200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On-screen Show (4:3)</PresentationFormat>
  <Paragraphs>181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/>
      <vt:lpstr>Mammals of Minnesota</vt:lpstr>
      <vt:lpstr>Mammals</vt:lpstr>
      <vt:lpstr>Monotremes-Egg laying mammals</vt:lpstr>
      <vt:lpstr>Arctic Shrew</vt:lpstr>
      <vt:lpstr>Big Brown Bat</vt:lpstr>
      <vt:lpstr>Black Bear</vt:lpstr>
      <vt:lpstr>Raccoon</vt:lpstr>
      <vt:lpstr>Least Weasel</vt:lpstr>
      <vt:lpstr>Fisher</vt:lpstr>
      <vt:lpstr>Mink</vt:lpstr>
      <vt:lpstr>River Otter</vt:lpstr>
      <vt:lpstr>Striped Skunk</vt:lpstr>
      <vt:lpstr>American Badger</vt:lpstr>
      <vt:lpstr>Red Fox</vt:lpstr>
      <vt:lpstr>Coyote</vt:lpstr>
      <vt:lpstr>Timberwolf (Gray Wolf)</vt:lpstr>
      <vt:lpstr>Woodchuck</vt:lpstr>
      <vt:lpstr>Mountain Lion (Puma, Cougar)</vt:lpstr>
      <vt:lpstr>Lynx</vt:lpstr>
      <vt:lpstr>Bobcat</vt:lpstr>
      <vt:lpstr>Thirteen Line Ground Squirrel</vt:lpstr>
      <vt:lpstr>PowerPoint Presentation</vt:lpstr>
      <vt:lpstr>Eastern Chipmunk</vt:lpstr>
      <vt:lpstr>Gray Squirrel</vt:lpstr>
      <vt:lpstr>Red Squirrel</vt:lpstr>
      <vt:lpstr>Eastern Fox Squirrel</vt:lpstr>
      <vt:lpstr>Plains Pocket Gopher</vt:lpstr>
      <vt:lpstr>Beaver</vt:lpstr>
      <vt:lpstr>Muskrat</vt:lpstr>
      <vt:lpstr>Eastern Cottontail</vt:lpstr>
      <vt:lpstr>White-tailed Deer</vt:lpstr>
      <vt:lpstr>House Mouse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Mammals of Minnesota</dc:title>
  <cp:lastModifiedBy>desktop user</cp:lastModifiedBy>
  <cp:revision>1</cp:revision>
  <dcterms:modified xsi:type="dcterms:W3CDTF">2013-02-04T13:28:56Z</dcterms:modified>
</cp:coreProperties>
</file>