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343" r:id="rId2"/>
    <p:sldId id="380" r:id="rId3"/>
    <p:sldId id="381" r:id="rId4"/>
    <p:sldId id="382" r:id="rId5"/>
    <p:sldId id="383" r:id="rId6"/>
    <p:sldId id="384" r:id="rId7"/>
    <p:sldId id="385" r:id="rId8"/>
    <p:sldId id="386" r:id="rId9"/>
    <p:sldId id="387" r:id="rId10"/>
    <p:sldId id="388" r:id="rId11"/>
    <p:sldId id="390" r:id="rId12"/>
    <p:sldId id="391" r:id="rId13"/>
    <p:sldId id="392" r:id="rId14"/>
    <p:sldId id="393" r:id="rId15"/>
    <p:sldId id="394" r:id="rId16"/>
    <p:sldId id="434"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85" r:id="rId35"/>
    <p:sldId id="413" r:id="rId36"/>
    <p:sldId id="476" r:id="rId37"/>
    <p:sldId id="477" r:id="rId38"/>
    <p:sldId id="414" r:id="rId39"/>
    <p:sldId id="415" r:id="rId40"/>
    <p:sldId id="483" r:id="rId41"/>
    <p:sldId id="484" r:id="rId42"/>
    <p:sldId id="478" r:id="rId43"/>
    <p:sldId id="479" r:id="rId44"/>
    <p:sldId id="482" r:id="rId45"/>
    <p:sldId id="481" r:id="rId46"/>
    <p:sldId id="416" r:id="rId47"/>
    <p:sldId id="417" r:id="rId48"/>
    <p:sldId id="418" r:id="rId49"/>
    <p:sldId id="439" r:id="rId50"/>
    <p:sldId id="419" r:id="rId51"/>
    <p:sldId id="420" r:id="rId52"/>
    <p:sldId id="436" r:id="rId53"/>
    <p:sldId id="421" r:id="rId54"/>
    <p:sldId id="422" r:id="rId55"/>
    <p:sldId id="438" r:id="rId56"/>
    <p:sldId id="423" r:id="rId57"/>
    <p:sldId id="424" r:id="rId58"/>
    <p:sldId id="426" r:id="rId59"/>
    <p:sldId id="427" r:id="rId60"/>
    <p:sldId id="487" r:id="rId61"/>
    <p:sldId id="428" r:id="rId62"/>
    <p:sldId id="429" r:id="rId63"/>
    <p:sldId id="430" r:id="rId6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2E00"/>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21" autoAdjust="0"/>
    <p:restoredTop sz="90929"/>
  </p:normalViewPr>
  <p:slideViewPr>
    <p:cSldViewPr>
      <p:cViewPr varScale="1">
        <p:scale>
          <a:sx n="79" d="100"/>
          <a:sy n="79" d="100"/>
        </p:scale>
        <p:origin x="-660" y="-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296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297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FDA4B96F-8155-4A2E-9DF0-FDF05F20F54F}" type="slidenum">
              <a:rPr lang="en-US"/>
              <a:pPr/>
              <a:t>‹#›</a:t>
            </a:fld>
            <a:endParaRPr lang="en-US"/>
          </a:p>
        </p:txBody>
      </p:sp>
    </p:spTree>
    <p:extLst>
      <p:ext uri="{BB962C8B-B14F-4D97-AF65-F5344CB8AC3E}">
        <p14:creationId xmlns:p14="http://schemas.microsoft.com/office/powerpoint/2010/main" xmlns="" val="42580576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4A42F22-EE0E-44DB-8CA6-630F89F52912}" type="slidenum">
              <a:rPr lang="en-US" smtClean="0">
                <a:latin typeface="Times New Roman" pitchFamily="18" charset="0"/>
              </a:rPr>
              <a:pPr/>
              <a:t>1</a:t>
            </a:fld>
            <a:endParaRPr lang="en-US" smtClean="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9038" y="703263"/>
            <a:ext cx="4632325" cy="3473450"/>
          </a:xfrm>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89038" y="703263"/>
            <a:ext cx="4632325" cy="3473450"/>
          </a:xfrm>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80C278-F849-48A8-8489-31B0193BF505}" type="slidenum">
              <a:rPr lang="en-US"/>
              <a:pPr/>
              <a:t>49</a:t>
            </a:fld>
            <a:endParaRPr lang="en-US"/>
          </a:p>
        </p:txBody>
      </p:sp>
      <p:sp>
        <p:nvSpPr>
          <p:cNvPr id="70658" name="Rectangle 2"/>
          <p:cNvSpPr>
            <a:spLocks noGrp="1" noRot="1" noChangeAspect="1" noChangeArrowheads="1" noTextEdit="1"/>
          </p:cNvSpPr>
          <p:nvPr>
            <p:ph type="sldImg"/>
          </p:nvPr>
        </p:nvSpPr>
        <p:spPr>
          <a:xfrm>
            <a:off x="1116286" y="685515"/>
            <a:ext cx="4766488" cy="3492483"/>
          </a:xfrm>
          <a:ln/>
        </p:spPr>
      </p:sp>
      <p:sp>
        <p:nvSpPr>
          <p:cNvPr id="70659" name="Rectangle 3"/>
          <p:cNvSpPr>
            <a:spLocks noGrp="1" noChangeArrowheads="1"/>
          </p:cNvSpPr>
          <p:nvPr>
            <p:ph type="body" idx="1"/>
          </p:nvPr>
        </p:nvSpPr>
        <p:spPr/>
        <p:txBody>
          <a:bodyPr/>
          <a:lstStyle/>
          <a:p>
            <a:r>
              <a:rPr lang="en-US">
                <a:latin typeface="Century Schoolbook" pitchFamily="18" charset="0"/>
                <a:cs typeface="Times New Roman" charset="0"/>
              </a:rPr>
              <a:t>The pellets are inserted into long metal tubes called fuel rods. The fuel rods are made of zirconium—which resists heat, radiation and corrosion. The rods are bundled together into fuel assemblies, which are placed in the reactor.</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FBC57B-B461-49F1-82E5-8305F842551A}" type="slidenum">
              <a:rPr lang="en-US"/>
              <a:pPr/>
              <a:t>52</a:t>
            </a:fld>
            <a:endParaRPr lang="en-US"/>
          </a:p>
        </p:txBody>
      </p:sp>
      <p:sp>
        <p:nvSpPr>
          <p:cNvPr id="78850" name="Rectangle 2"/>
          <p:cNvSpPr>
            <a:spLocks noGrp="1" noRot="1" noChangeAspect="1" noChangeArrowheads="1" noTextEdit="1"/>
          </p:cNvSpPr>
          <p:nvPr>
            <p:ph type="sldImg"/>
          </p:nvPr>
        </p:nvSpPr>
        <p:spPr>
          <a:xfrm>
            <a:off x="1171575" y="685800"/>
            <a:ext cx="4656138" cy="3492500"/>
          </a:xfrm>
          <a:ln/>
        </p:spPr>
      </p:sp>
      <p:sp>
        <p:nvSpPr>
          <p:cNvPr id="78851" name="Rectangle 3"/>
          <p:cNvSpPr>
            <a:spLocks noGrp="1" noChangeArrowheads="1"/>
          </p:cNvSpPr>
          <p:nvPr>
            <p:ph type="body" idx="1"/>
          </p:nvPr>
        </p:nvSpPr>
        <p:spPr/>
        <p:txBody>
          <a:bodyPr/>
          <a:lstStyle/>
          <a:p>
            <a:r>
              <a:rPr lang="en-US">
                <a:latin typeface="Century Schoolbook" pitchFamily="18" charset="0"/>
                <a:cs typeface="Times New Roman" charset="0"/>
              </a:rPr>
              <a:t>Plant operators can control the chain reaction. Long rods are inserted among the fuel assemblies. These "control rods" are made to absorb neutrons, so the neutrons can no longer hit atoms and make them split. To speed up the chain reaction, plant operators withdraw the control rods, either partially or fully. To slow it, they insert the control rods. </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7B2CE-11E1-459C-A9C4-9F6F88DC138D}" type="slidenum">
              <a:rPr lang="en-US"/>
              <a:pPr/>
              <a:t>55</a:t>
            </a:fld>
            <a:endParaRPr lang="en-US"/>
          </a:p>
        </p:txBody>
      </p:sp>
      <p:sp>
        <p:nvSpPr>
          <p:cNvPr id="88066" name="Rectangle 2"/>
          <p:cNvSpPr>
            <a:spLocks noGrp="1" noRot="1" noChangeAspect="1" noChangeArrowheads="1" noTextEdit="1"/>
          </p:cNvSpPr>
          <p:nvPr>
            <p:ph type="sldImg"/>
          </p:nvPr>
        </p:nvSpPr>
        <p:spPr>
          <a:xfrm>
            <a:off x="1116286" y="685515"/>
            <a:ext cx="4766488" cy="3492483"/>
          </a:xfrm>
          <a:ln/>
        </p:spPr>
      </p:sp>
      <p:sp>
        <p:nvSpPr>
          <p:cNvPr id="88067" name="Rectangle 3"/>
          <p:cNvSpPr>
            <a:spLocks noGrp="1" noChangeArrowheads="1"/>
          </p:cNvSpPr>
          <p:nvPr>
            <p:ph type="body" idx="1"/>
          </p:nvPr>
        </p:nvSpPr>
        <p:spPr/>
        <p:txBody>
          <a:bodyPr/>
          <a:lstStyle/>
          <a:p>
            <a:r>
              <a:rPr lang="en-US">
                <a:latin typeface="Century Schoolbook" pitchFamily="18" charset="0"/>
                <a:cs typeface="Times New Roman" charset="0"/>
              </a:rPr>
              <a:t>Nuclear power plants use a series of physical barriers to make sure radioactive material cannot escape. In today’s water-cooled reactors, the first barrier is the fuel itself: the solid ceramic uranium pellets. Most of the radioactive by-products of the fission process remain inside the pellets. The pellets are sealed in zirconium rods, 12 feet long and half an inch in diameter. The fuel rods are placed inside a large steel reactor vessel, with walls 8 inches thick. The vessel is surrounded by 3 feet of concrete shielding. At most plants, a leak-tight steel liner covers the inside walls of the containment building. The containment building is a massive, reinforced concrete structure with walls 4 feet thick.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89038" y="703263"/>
            <a:ext cx="4632325" cy="3473450"/>
          </a:xfrm>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4AF466F-BDA4-4F18-9C7B-FF0A9A1B0E80}" type="datetime1">
              <a:rPr lang="en-US" smtClean="0"/>
              <a:pPr/>
              <a:t>4/15/2011</a:t>
            </a:fld>
            <a:endParaRPr lang="en-US"/>
          </a:p>
        </p:txBody>
      </p:sp>
      <p:sp>
        <p:nvSpPr>
          <p:cNvPr id="16" name="Slide Number Placeholder 15"/>
          <p:cNvSpPr>
            <a:spLocks noGrp="1"/>
          </p:cNvSpPr>
          <p:nvPr>
            <p:ph type="sldNum" sz="quarter" idx="11"/>
          </p:nvPr>
        </p:nvSpPr>
        <p:spPr/>
        <p:txBody>
          <a:bodyPr/>
          <a:lstStyle/>
          <a:p>
            <a:fld id="{A946D20F-6A3A-496D-9CEF-8EF2201F7D6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FB4290-6522-4139-852E-05BD9E7F0D2E}" type="datetime1">
              <a:rPr lang="en-US" smtClean="0"/>
              <a:pPr/>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2D1A9-4971-4B64-8D7E-0DCDE0BD0BF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B955F9-81EA-47C5-8059-9E5C2B437C70}" type="datetime1">
              <a:rPr lang="en-US" smtClean="0"/>
              <a:pPr/>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58A82-46C7-47EE-8F23-CEDDE7A7CDF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524000"/>
            <a:ext cx="8534400" cy="4572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4" name="Date Placeholder 13"/>
          <p:cNvSpPr>
            <a:spLocks noGrp="1"/>
          </p:cNvSpPr>
          <p:nvPr>
            <p:ph type="dt" sz="half" idx="14"/>
          </p:nvPr>
        </p:nvSpPr>
        <p:spPr/>
        <p:txBody>
          <a:bodyPr/>
          <a:lstStyle/>
          <a:p>
            <a:fld id="{1CEF607B-A47E-422C-9BEF-122CCDB7C526}" type="datetime1">
              <a:rPr lang="en-US" smtClean="0"/>
              <a:pPr/>
              <a:t>4/15/2011</a:t>
            </a:fld>
            <a:endParaRPr lang="en-US"/>
          </a:p>
        </p:txBody>
      </p:sp>
      <p:sp>
        <p:nvSpPr>
          <p:cNvPr id="15" name="Slide Number Placeholder 14"/>
          <p:cNvSpPr>
            <a:spLocks noGrp="1"/>
          </p:cNvSpPr>
          <p:nvPr>
            <p:ph type="sldNum" sz="quarter" idx="15"/>
          </p:nvPr>
        </p:nvSpPr>
        <p:spPr/>
        <p:txBody>
          <a:bodyPr/>
          <a:lstStyle>
            <a:lvl1pPr algn="ctr">
              <a:defRPr/>
            </a:lvl1pPr>
          </a:lstStyle>
          <a:p>
            <a:fld id="{6B231638-9090-4C10-9727-D0CD5A531E03}"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a:xfrm>
            <a:off x="304800" y="152400"/>
            <a:ext cx="8534400" cy="1295400"/>
          </a:xfrm>
        </p:spPr>
        <p:txBody>
          <a:bodyPr rtlCol="0" anchor="b" anchorCtr="0"/>
          <a:lstStyle/>
          <a:p>
            <a:r>
              <a:rPr kumimoji="0" lang="en-US" smtClean="0"/>
              <a:t>Click to edit Master title style</a:t>
            </a:r>
            <a:endParaRPr kumimoji="0"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A9A7CB-BEE6-4F99-898E-913F06E8E125}" type="datetime1">
              <a:rPr lang="en-US" smtClean="0"/>
              <a:pPr/>
              <a:t>4/15/2011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3601B4-99D7-48E0-889E-D6475639C40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EE300C-6FC5-4FC3-AF1A-075E4F50620D}" type="datetime1">
              <a:rPr lang="en-US" smtClean="0"/>
              <a:pPr/>
              <a:t>4/15/2011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1556A-82BD-4BC2-A68A-CE580D93A39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5A9AEED-9517-4A85-BBB4-F8826C459F2D}"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4/15/2011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B28685-4D0C-42D5-8013-B5904CD1FCBC}" type="datetime1">
              <a:rPr lang="en-US" smtClean="0"/>
              <a:pPr/>
              <a:t>4/15/2011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128D7-70DC-4CFD-A428-1D6CE5A51E7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4/15/2011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C1A1A5-DC0A-48E1-93E0-96DDEB558863}"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BEE1B38-C5EB-4D66-9137-0AFE9CDEDE8F}" type="datetime1">
              <a:rPr lang="en-US" smtClean="0"/>
              <a:pPr/>
              <a:t>4/15/2011</a:t>
            </a:fld>
            <a:endParaRPr lang="en-US"/>
          </a:p>
        </p:txBody>
      </p:sp>
      <p:sp>
        <p:nvSpPr>
          <p:cNvPr id="9" name="Slide Number Placeholder 8"/>
          <p:cNvSpPr>
            <a:spLocks noGrp="1"/>
          </p:cNvSpPr>
          <p:nvPr>
            <p:ph type="sldNum" sz="quarter" idx="15"/>
          </p:nvPr>
        </p:nvSpPr>
        <p:spPr/>
        <p:txBody>
          <a:bodyPr/>
          <a:lstStyle/>
          <a:p>
            <a:fld id="{9178274E-D237-4330-BE16-1739CFB1B66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4/15/2011</a:t>
            </a:fld>
            <a:endParaRPr lang="en-US" dirty="0"/>
          </a:p>
        </p:txBody>
      </p:sp>
      <p:sp>
        <p:nvSpPr>
          <p:cNvPr id="9" name="Slide Number Placeholder 8"/>
          <p:cNvSpPr>
            <a:spLocks noGrp="1"/>
          </p:cNvSpPr>
          <p:nvPr>
            <p:ph type="sldNum" sz="quarter" idx="11"/>
          </p:nvPr>
        </p:nvSpPr>
        <p:spPr/>
        <p:txBody>
          <a:bodyPr/>
          <a:lstStyle/>
          <a:p>
            <a:fld id="{D12B28BB-F063-41C6-9D3A-EDAB25152279}" type="slidenum">
              <a:rPr lang="en-US" smtClean="0"/>
              <a:pPr/>
              <a:t>‹#›</a:t>
            </a:fld>
            <a:endParaRPr lang="en-US"/>
          </a:p>
        </p:txBody>
      </p:sp>
      <p:sp>
        <p:nvSpPr>
          <p:cNvPr id="10" name="Footer Placeholder 9"/>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27B613C-1AD7-49D3-885D-F654C5CDBAA6}" type="datetime1">
              <a:rPr lang="en-US" smtClean="0"/>
              <a:pPr/>
              <a:t>4/15/2011</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DBA829F-A981-424F-8A4A-9A7532D59F81}"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up)">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up)">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up)">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autoUpdateAnimBg="0">
        <p:tmplLst>
          <p:tmpl lvl="1">
            <p:tnLst>
              <p:par>
                <p:cTn presetID="22"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P spid="5" grpId="0" autoUpdateAnimBg="0"/>
    </p:bldLst>
  </p:timing>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6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6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60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304800" y="533400"/>
            <a:ext cx="8534400" cy="609600"/>
          </a:xfrm>
        </p:spPr>
        <p:txBody>
          <a:bodyPr/>
          <a:lstStyle/>
          <a:p>
            <a:pPr eaLnBrk="1" hangingPunct="1"/>
            <a:r>
              <a:rPr lang="en-US" dirty="0" smtClean="0"/>
              <a:t>Energy</a:t>
            </a:r>
          </a:p>
        </p:txBody>
      </p:sp>
      <p:pic>
        <p:nvPicPr>
          <p:cNvPr id="108546" name="Picture 2" descr="http://upload.wikimedia.org/wikipedia/commons/3/3d/KKG_Reactor_Core.jpg"/>
          <p:cNvPicPr>
            <a:picLocks noChangeAspect="1" noChangeArrowheads="1"/>
          </p:cNvPicPr>
          <p:nvPr/>
        </p:nvPicPr>
        <p:blipFill>
          <a:blip r:embed="rId3" cstate="print"/>
          <a:srcRect/>
          <a:stretch>
            <a:fillRect/>
          </a:stretch>
        </p:blipFill>
        <p:spPr bwMode="auto">
          <a:xfrm>
            <a:off x="1143000" y="1143000"/>
            <a:ext cx="7010400" cy="4660821"/>
          </a:xfrm>
          <a:prstGeom prst="rect">
            <a:avLst/>
          </a:prstGeom>
          <a:noFill/>
        </p:spPr>
      </p:pic>
      <p:sp>
        <p:nvSpPr>
          <p:cNvPr id="5" name="TextBox 4"/>
          <p:cNvSpPr txBox="1"/>
          <p:nvPr/>
        </p:nvSpPr>
        <p:spPr>
          <a:xfrm>
            <a:off x="1143000" y="5943600"/>
            <a:ext cx="7239000" cy="584775"/>
          </a:xfrm>
          <a:prstGeom prst="rect">
            <a:avLst/>
          </a:prstGeom>
          <a:noFill/>
        </p:spPr>
        <p:txBody>
          <a:bodyPr wrap="square" rtlCol="0">
            <a:spAutoFit/>
          </a:bodyPr>
          <a:lstStyle/>
          <a:p>
            <a:r>
              <a:rPr lang="en-US" sz="1600" dirty="0" smtClean="0"/>
              <a:t>“You are meddling with forces you cannot possibly comprehend.”</a:t>
            </a:r>
          </a:p>
          <a:p>
            <a:r>
              <a:rPr lang="en-US" sz="1600" dirty="0" smtClean="0"/>
              <a:t>	- Marcus, Indiana Jones and the Last Crusade</a:t>
            </a:r>
            <a:endParaRPr lang="en-US" sz="1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a:xfrm>
            <a:off x="7239000" y="6400800"/>
            <a:ext cx="1905000" cy="457200"/>
          </a:xfrm>
          <a:prstGeom prst="rect">
            <a:avLst/>
          </a:prstGeom>
          <a:noFill/>
        </p:spPr>
        <p:txBody>
          <a:bodyPr/>
          <a:lstStyle/>
          <a:p>
            <a:fld id="{A7CB4D16-9B09-41B5-8FBD-74E2EA4603C9}" type="slidenum">
              <a:rPr lang="en-US" smtClean="0">
                <a:latin typeface="Times New Roman" pitchFamily="18" charset="0"/>
              </a:rPr>
              <a:pPr/>
              <a:t>10</a:t>
            </a:fld>
            <a:endParaRPr lang="en-US" smtClean="0">
              <a:latin typeface="Times New Roman" pitchFamily="18" charset="0"/>
            </a:endParaRPr>
          </a:p>
        </p:txBody>
      </p:sp>
      <p:sp>
        <p:nvSpPr>
          <p:cNvPr id="40963" name="Rectangle 2"/>
          <p:cNvSpPr>
            <a:spLocks noGrp="1" noChangeArrowheads="1"/>
          </p:cNvSpPr>
          <p:nvPr>
            <p:ph type="title"/>
          </p:nvPr>
        </p:nvSpPr>
        <p:spPr/>
        <p:txBody>
          <a:bodyPr/>
          <a:lstStyle/>
          <a:p>
            <a:pPr eaLnBrk="1" hangingPunct="1"/>
            <a:r>
              <a:rPr lang="en-US" smtClean="0"/>
              <a:t>How Energy Is Used Cont’d</a:t>
            </a:r>
          </a:p>
        </p:txBody>
      </p:sp>
      <p:sp>
        <p:nvSpPr>
          <p:cNvPr id="40964" name="Rectangle 3"/>
          <p:cNvSpPr>
            <a:spLocks noGrp="1" noChangeArrowheads="1"/>
          </p:cNvSpPr>
          <p:nvPr>
            <p:ph type="body" idx="1"/>
          </p:nvPr>
        </p:nvSpPr>
        <p:spPr/>
        <p:txBody>
          <a:bodyPr/>
          <a:lstStyle/>
          <a:p>
            <a:pPr eaLnBrk="1" hangingPunct="1"/>
            <a:r>
              <a:rPr lang="en-US" smtClean="0"/>
              <a:t>Electricity generation is very inefficient.</a:t>
            </a:r>
          </a:p>
          <a:p>
            <a:pPr eaLnBrk="1" hangingPunct="1"/>
            <a:r>
              <a:rPr lang="en-US" smtClean="0"/>
              <a:t>About half of all energy in primary fuels is lost by the time the electricity is actually used:</a:t>
            </a:r>
          </a:p>
          <a:p>
            <a:pPr lvl="1" eaLnBrk="1" hangingPunct="1"/>
            <a:r>
              <a:rPr lang="en-US" smtClean="0"/>
              <a:t>Coal power plants are only about 30% efficient.</a:t>
            </a:r>
          </a:p>
          <a:p>
            <a:pPr lvl="1" eaLnBrk="1" hangingPunct="1"/>
            <a:r>
              <a:rPr lang="en-US" smtClean="0"/>
              <a:t>About 10% is lost during transmission across the power lines.</a:t>
            </a:r>
          </a:p>
          <a:p>
            <a:pPr lvl="1" eaLnBrk="1" hangingPunct="1"/>
            <a:r>
              <a:rPr lang="en-US" smtClean="0"/>
              <a:t>More power is wasted by the appliance itself.</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Figure 12.03</a:t>
            </a:r>
          </a:p>
        </p:txBody>
      </p:sp>
      <p:pic>
        <p:nvPicPr>
          <p:cNvPr id="43011" name="Picture 3" descr="c:\final files\chapt12\Art\color_art_library\12_03.jpg"/>
          <p:cNvPicPr>
            <a:picLocks noChangeAspect="1" noChangeArrowheads="1"/>
          </p:cNvPicPr>
          <p:nvPr/>
        </p:nvPicPr>
        <p:blipFill>
          <a:blip r:embed="rId2" cstate="print"/>
          <a:srcRect/>
          <a:stretch>
            <a:fillRect/>
          </a:stretch>
        </p:blipFill>
        <p:spPr bwMode="auto">
          <a:xfrm>
            <a:off x="14288" y="858838"/>
            <a:ext cx="9117012" cy="5140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4800" y="152400"/>
            <a:ext cx="8534400" cy="990600"/>
          </a:xfrm>
        </p:spPr>
        <p:txBody>
          <a:bodyPr/>
          <a:lstStyle/>
          <a:p>
            <a:r>
              <a:rPr lang="en-US" dirty="0" smtClean="0"/>
              <a:t>Coal</a:t>
            </a:r>
          </a:p>
        </p:txBody>
      </p:sp>
      <p:sp>
        <p:nvSpPr>
          <p:cNvPr id="44035" name="Slide Number Placeholder 3"/>
          <p:cNvSpPr>
            <a:spLocks noGrp="1"/>
          </p:cNvSpPr>
          <p:nvPr>
            <p:ph type="sldNum" sz="quarter" idx="4294967295"/>
          </p:nvPr>
        </p:nvSpPr>
        <p:spPr>
          <a:xfrm>
            <a:off x="7239000" y="6400800"/>
            <a:ext cx="1905000" cy="457200"/>
          </a:xfrm>
          <a:prstGeom prst="rect">
            <a:avLst/>
          </a:prstGeom>
          <a:noFill/>
        </p:spPr>
        <p:txBody>
          <a:bodyPr/>
          <a:lstStyle/>
          <a:p>
            <a:fld id="{40B7905D-1EEE-4D26-B506-317FE2AF39CA}" type="slidenum">
              <a:rPr lang="en-US" smtClean="0">
                <a:latin typeface="Times New Roman" pitchFamily="18" charset="0"/>
              </a:rPr>
              <a:pPr/>
              <a:t>12</a:t>
            </a:fld>
            <a:endParaRPr lang="en-US" smtClean="0">
              <a:latin typeface="Times New Roman" pitchFamily="18" charset="0"/>
            </a:endParaRPr>
          </a:p>
        </p:txBody>
      </p:sp>
      <p:pic>
        <p:nvPicPr>
          <p:cNvPr id="44036" name="Picture 2" descr="File:Coal anthracite.jpg"/>
          <p:cNvPicPr>
            <a:picLocks noChangeAspect="1" noChangeArrowheads="1"/>
          </p:cNvPicPr>
          <p:nvPr/>
        </p:nvPicPr>
        <p:blipFill>
          <a:blip r:embed="rId2" cstate="print"/>
          <a:srcRect/>
          <a:stretch>
            <a:fillRect/>
          </a:stretch>
        </p:blipFill>
        <p:spPr bwMode="auto">
          <a:xfrm>
            <a:off x="2057400" y="533400"/>
            <a:ext cx="6049963" cy="566315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4294967295"/>
          </p:nvPr>
        </p:nvSpPr>
        <p:spPr>
          <a:xfrm>
            <a:off x="7239000" y="6400800"/>
            <a:ext cx="1905000" cy="457200"/>
          </a:xfrm>
          <a:prstGeom prst="rect">
            <a:avLst/>
          </a:prstGeom>
          <a:noFill/>
        </p:spPr>
        <p:txBody>
          <a:bodyPr/>
          <a:lstStyle/>
          <a:p>
            <a:fld id="{402B3C5D-CDF0-4F2D-8390-E7E5A484C2D5}" type="slidenum">
              <a:rPr lang="en-US" smtClean="0">
                <a:latin typeface="Times New Roman" pitchFamily="18" charset="0"/>
              </a:rPr>
              <a:pPr/>
              <a:t>13</a:t>
            </a:fld>
            <a:endParaRPr lang="en-US" smtClean="0">
              <a:latin typeface="Times New Roman" pitchFamily="18" charset="0"/>
            </a:endParaRPr>
          </a:p>
        </p:txBody>
      </p:sp>
      <p:sp>
        <p:nvSpPr>
          <p:cNvPr id="45059" name="Rectangle 2"/>
          <p:cNvSpPr>
            <a:spLocks noGrp="1" noChangeArrowheads="1"/>
          </p:cNvSpPr>
          <p:nvPr>
            <p:ph type="title"/>
          </p:nvPr>
        </p:nvSpPr>
        <p:spPr/>
        <p:txBody>
          <a:bodyPr/>
          <a:lstStyle/>
          <a:p>
            <a:pPr eaLnBrk="1" hangingPunct="1"/>
            <a:r>
              <a:rPr lang="en-US" smtClean="0"/>
              <a:t>COAL</a:t>
            </a:r>
          </a:p>
        </p:txBody>
      </p:sp>
      <p:sp>
        <p:nvSpPr>
          <p:cNvPr id="45060" name="Rectangle 3"/>
          <p:cNvSpPr>
            <a:spLocks noGrp="1" noChangeArrowheads="1"/>
          </p:cNvSpPr>
          <p:nvPr>
            <p:ph type="body" idx="1"/>
          </p:nvPr>
        </p:nvSpPr>
        <p:spPr/>
        <p:txBody>
          <a:bodyPr/>
          <a:lstStyle/>
          <a:p>
            <a:pPr eaLnBrk="1" hangingPunct="1"/>
            <a:r>
              <a:rPr lang="en-US" smtClean="0">
                <a:solidFill>
                  <a:srgbClr val="FFFF00"/>
                </a:solidFill>
              </a:rPr>
              <a:t>Coal</a:t>
            </a:r>
          </a:p>
          <a:p>
            <a:pPr lvl="1" eaLnBrk="1" hangingPunct="1"/>
            <a:r>
              <a:rPr lang="en-US" smtClean="0"/>
              <a:t>Mainly made of carbon, but also contains sulfur, hydrogen, oxygen, and nitrogen.</a:t>
            </a:r>
          </a:p>
          <a:p>
            <a:pPr lvl="1" eaLnBrk="1" hangingPunct="1"/>
            <a:r>
              <a:rPr lang="en-US" smtClean="0"/>
              <a:t>Created by the accumulation of plant matter over thousands of years.</a:t>
            </a:r>
          </a:p>
        </p:txBody>
      </p:sp>
      <p:pic>
        <p:nvPicPr>
          <p:cNvPr id="104450" name="Picture 2" descr="http://www.globalization101.org/uploads/Image/Energy/Picture-coal-formation.jpg"/>
          <p:cNvPicPr>
            <a:picLocks noChangeAspect="1" noChangeArrowheads="1"/>
          </p:cNvPicPr>
          <p:nvPr/>
        </p:nvPicPr>
        <p:blipFill>
          <a:blip r:embed="rId2" cstate="print"/>
          <a:srcRect/>
          <a:stretch>
            <a:fillRect/>
          </a:stretch>
        </p:blipFill>
        <p:spPr bwMode="auto">
          <a:xfrm>
            <a:off x="762000" y="3810000"/>
            <a:ext cx="7546975" cy="2819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blinds(horizontal)">
                                      <p:cBhvr>
                                        <p:cTn id="7" dur="5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4294967295"/>
          </p:nvPr>
        </p:nvSpPr>
        <p:spPr>
          <a:xfrm>
            <a:off x="7239000" y="6400800"/>
            <a:ext cx="1905000" cy="457200"/>
          </a:xfrm>
          <a:prstGeom prst="rect">
            <a:avLst/>
          </a:prstGeom>
          <a:noFill/>
        </p:spPr>
        <p:txBody>
          <a:bodyPr/>
          <a:lstStyle/>
          <a:p>
            <a:fld id="{DCF74585-47B2-4AF1-8F15-011B605025A2}" type="slidenum">
              <a:rPr lang="en-US" smtClean="0">
                <a:latin typeface="Times New Roman" pitchFamily="18" charset="0"/>
              </a:rPr>
              <a:pPr/>
              <a:t>14</a:t>
            </a:fld>
            <a:endParaRPr lang="en-US" smtClean="0">
              <a:latin typeface="Times New Roman" pitchFamily="18" charset="0"/>
            </a:endParaRPr>
          </a:p>
        </p:txBody>
      </p:sp>
      <p:sp>
        <p:nvSpPr>
          <p:cNvPr id="46083" name="Rectangle 2"/>
          <p:cNvSpPr>
            <a:spLocks noGrp="1" noChangeArrowheads="1"/>
          </p:cNvSpPr>
          <p:nvPr>
            <p:ph type="title"/>
          </p:nvPr>
        </p:nvSpPr>
        <p:spPr>
          <a:xfrm>
            <a:off x="457200" y="457200"/>
            <a:ext cx="8686800" cy="533400"/>
          </a:xfrm>
        </p:spPr>
        <p:txBody>
          <a:bodyPr>
            <a:normAutofit fontScale="90000"/>
          </a:bodyPr>
          <a:lstStyle/>
          <a:p>
            <a:pPr eaLnBrk="1" hangingPunct="1"/>
            <a:r>
              <a:rPr lang="en-US" dirty="0" smtClean="0"/>
              <a:t>COAL</a:t>
            </a:r>
          </a:p>
        </p:txBody>
      </p:sp>
      <p:sp>
        <p:nvSpPr>
          <p:cNvPr id="46084" name="Rectangle 3"/>
          <p:cNvSpPr>
            <a:spLocks noGrp="1" noChangeArrowheads="1"/>
          </p:cNvSpPr>
          <p:nvPr>
            <p:ph type="body" idx="1"/>
          </p:nvPr>
        </p:nvSpPr>
        <p:spPr>
          <a:xfrm>
            <a:off x="304800" y="1066800"/>
            <a:ext cx="8534400" cy="5029200"/>
          </a:xfrm>
        </p:spPr>
        <p:txBody>
          <a:bodyPr/>
          <a:lstStyle/>
          <a:p>
            <a:pPr eaLnBrk="1" hangingPunct="1"/>
            <a:r>
              <a:rPr lang="en-US" dirty="0" smtClean="0">
                <a:solidFill>
                  <a:srgbClr val="FFFF00"/>
                </a:solidFill>
              </a:rPr>
              <a:t>Early Uses</a:t>
            </a:r>
          </a:p>
          <a:p>
            <a:pPr lvl="1" eaLnBrk="1" hangingPunct="1"/>
            <a:r>
              <a:rPr lang="en-US" dirty="0" smtClean="0"/>
              <a:t>Coal has been used as an energy source dating as far back as 400 A.D. in Rome.</a:t>
            </a:r>
          </a:p>
          <a:p>
            <a:pPr lvl="2" eaLnBrk="1" hangingPunct="1"/>
            <a:r>
              <a:rPr lang="en-US" dirty="0" smtClean="0"/>
              <a:t>Used as an alternative to wood, because the forests were mostly clear-cut around the city.</a:t>
            </a:r>
          </a:p>
          <a:p>
            <a:pPr lvl="1" eaLnBrk="1" hangingPunct="1"/>
            <a:r>
              <a:rPr lang="en-US" dirty="0" smtClean="0"/>
              <a:t>Demand increased during the industrial revolution, when the steam engine was invented.</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4294967295"/>
          </p:nvPr>
        </p:nvSpPr>
        <p:spPr>
          <a:xfrm>
            <a:off x="7239000" y="6400800"/>
            <a:ext cx="1905000" cy="457200"/>
          </a:xfrm>
          <a:prstGeom prst="rect">
            <a:avLst/>
          </a:prstGeom>
          <a:noFill/>
        </p:spPr>
        <p:txBody>
          <a:bodyPr/>
          <a:lstStyle/>
          <a:p>
            <a:fld id="{109566EE-0844-4BBC-B610-8586550C9080}" type="slidenum">
              <a:rPr lang="en-US" smtClean="0">
                <a:latin typeface="Times New Roman" pitchFamily="18" charset="0"/>
              </a:rPr>
              <a:pPr/>
              <a:t>15</a:t>
            </a:fld>
            <a:endParaRPr lang="en-US" smtClean="0">
              <a:latin typeface="Times New Roman" pitchFamily="18" charset="0"/>
            </a:endParaRPr>
          </a:p>
        </p:txBody>
      </p:sp>
      <p:sp>
        <p:nvSpPr>
          <p:cNvPr id="47107" name="Rectangle 2"/>
          <p:cNvSpPr>
            <a:spLocks noGrp="1" noChangeArrowheads="1"/>
          </p:cNvSpPr>
          <p:nvPr>
            <p:ph type="title"/>
          </p:nvPr>
        </p:nvSpPr>
        <p:spPr>
          <a:xfrm>
            <a:off x="304800" y="381000"/>
            <a:ext cx="8686800" cy="533400"/>
          </a:xfrm>
        </p:spPr>
        <p:txBody>
          <a:bodyPr>
            <a:normAutofit fontScale="90000"/>
          </a:bodyPr>
          <a:lstStyle/>
          <a:p>
            <a:pPr eaLnBrk="1" hangingPunct="1"/>
            <a:r>
              <a:rPr lang="en-US" dirty="0" smtClean="0"/>
              <a:t>COAL</a:t>
            </a:r>
          </a:p>
        </p:txBody>
      </p:sp>
      <p:pic>
        <p:nvPicPr>
          <p:cNvPr id="103426" name="Picture 2" descr="Midwest Generation Power Plant in Waukegan Illinois by bulls fan."/>
          <p:cNvPicPr>
            <a:picLocks noChangeAspect="1" noChangeArrowheads="1"/>
          </p:cNvPicPr>
          <p:nvPr/>
        </p:nvPicPr>
        <p:blipFill>
          <a:blip r:embed="rId2" cstate="print"/>
          <a:srcRect/>
          <a:stretch>
            <a:fillRect/>
          </a:stretch>
        </p:blipFill>
        <p:spPr bwMode="auto">
          <a:xfrm>
            <a:off x="1981200" y="457200"/>
            <a:ext cx="5791200" cy="3879850"/>
          </a:xfrm>
          <a:prstGeom prst="rect">
            <a:avLst/>
          </a:prstGeom>
          <a:noFill/>
          <a:ln w="9525">
            <a:noFill/>
            <a:miter lim="800000"/>
            <a:headEnd/>
            <a:tailEnd/>
          </a:ln>
        </p:spPr>
      </p:pic>
      <p:sp>
        <p:nvSpPr>
          <p:cNvPr id="8" name="Rectangle 7"/>
          <p:cNvSpPr>
            <a:spLocks noChangeArrowheads="1"/>
          </p:cNvSpPr>
          <p:nvPr/>
        </p:nvSpPr>
        <p:spPr bwMode="auto">
          <a:xfrm>
            <a:off x="1143000" y="4549775"/>
            <a:ext cx="6705600" cy="2123658"/>
          </a:xfrm>
          <a:prstGeom prst="rect">
            <a:avLst/>
          </a:prstGeom>
          <a:noFill/>
          <a:ln w="9525">
            <a:noFill/>
            <a:miter lim="800000"/>
            <a:headEnd/>
            <a:tailEnd/>
          </a:ln>
        </p:spPr>
        <p:txBody>
          <a:bodyPr>
            <a:spAutoFit/>
          </a:bodyPr>
          <a:lstStyle/>
          <a:p>
            <a:pPr lvl="1">
              <a:buFont typeface="Arial" pitchFamily="34" charset="0"/>
              <a:buChar char="•"/>
            </a:pPr>
            <a:r>
              <a:rPr lang="en-US" sz="2200" dirty="0" smtClean="0"/>
              <a:t>    Midwest </a:t>
            </a:r>
            <a:r>
              <a:rPr lang="en-US" sz="2200" dirty="0"/>
              <a:t>Generation Coal-Fired Power Plant, </a:t>
            </a:r>
            <a:r>
              <a:rPr lang="en-US" sz="2200" dirty="0" smtClean="0"/>
              <a:t>   Waukegan</a:t>
            </a:r>
            <a:r>
              <a:rPr lang="en-US" sz="2200" dirty="0"/>
              <a:t>, IL</a:t>
            </a:r>
          </a:p>
          <a:p>
            <a:pPr lvl="1">
              <a:buFont typeface="Arial" pitchFamily="34" charset="0"/>
              <a:buChar char="•"/>
            </a:pPr>
            <a:endParaRPr lang="en-US" sz="2200" dirty="0"/>
          </a:p>
          <a:p>
            <a:pPr lvl="1">
              <a:buFont typeface="Arial" pitchFamily="34" charset="0"/>
              <a:buChar char="•"/>
            </a:pPr>
            <a:r>
              <a:rPr lang="en-US" sz="2200" dirty="0" smtClean="0"/>
              <a:t>    Lake </a:t>
            </a:r>
            <a:r>
              <a:rPr lang="en-US" sz="2200" dirty="0"/>
              <a:t>County’s biggest producer of carbon monoxide, nitrogen oxides, sulfur dioxides, and particulates....and electricity.</a:t>
            </a:r>
          </a:p>
        </p:txBody>
      </p:sp>
      <p:sp>
        <p:nvSpPr>
          <p:cNvPr id="41986" name="AutoShape 2" descr="http://www.environmentillinois.org/uploads/Ka/d8/Kad8SVDHq8mvim8gZ5GCLw/powerplantmap.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dissolve">
                                      <p:cBhvr>
                                        <p:cTn id="7" dur="500"/>
                                        <p:tgtEl>
                                          <p:spTgt spid="1034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16</a:t>
            </a:fld>
            <a:endParaRPr lang="en-US"/>
          </a:p>
        </p:txBody>
      </p:sp>
      <p:sp>
        <p:nvSpPr>
          <p:cNvPr id="4" name="Title 3"/>
          <p:cNvSpPr>
            <a:spLocks noGrp="1"/>
          </p:cNvSpPr>
          <p:nvPr>
            <p:ph type="title"/>
          </p:nvPr>
        </p:nvSpPr>
        <p:spPr/>
        <p:txBody>
          <a:bodyPr/>
          <a:lstStyle/>
          <a:p>
            <a:endParaRPr lang="en-US"/>
          </a:p>
        </p:txBody>
      </p:sp>
      <p:pic>
        <p:nvPicPr>
          <p:cNvPr id="132098" name="Picture 2" descr="http://www.environmentillinois.org/uploads/Ka/d8/Kad8SVDHq8mvim8gZ5GCLw/powerplantmap.gif"/>
          <p:cNvPicPr>
            <a:picLocks noChangeAspect="1" noChangeArrowheads="1"/>
          </p:cNvPicPr>
          <p:nvPr/>
        </p:nvPicPr>
        <p:blipFill>
          <a:blip r:embed="rId2" cstate="print"/>
          <a:srcRect/>
          <a:stretch>
            <a:fillRect/>
          </a:stretch>
        </p:blipFill>
        <p:spPr bwMode="auto">
          <a:xfrm>
            <a:off x="1524000" y="228600"/>
            <a:ext cx="4762500" cy="627697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4294967295"/>
          </p:nvPr>
        </p:nvSpPr>
        <p:spPr>
          <a:xfrm>
            <a:off x="7239000" y="6400800"/>
            <a:ext cx="1905000" cy="457200"/>
          </a:xfrm>
          <a:prstGeom prst="rect">
            <a:avLst/>
          </a:prstGeom>
          <a:noFill/>
        </p:spPr>
        <p:txBody>
          <a:bodyPr/>
          <a:lstStyle/>
          <a:p>
            <a:fld id="{F34C9932-420C-4EEC-BA0D-C41F9E17E387}" type="slidenum">
              <a:rPr lang="en-US" smtClean="0">
                <a:latin typeface="Times New Roman" pitchFamily="18" charset="0"/>
              </a:rPr>
              <a:pPr/>
              <a:t>17</a:t>
            </a:fld>
            <a:endParaRPr lang="en-US" smtClean="0">
              <a:latin typeface="Times New Roman" pitchFamily="18" charset="0"/>
            </a:endParaRPr>
          </a:p>
        </p:txBody>
      </p:sp>
      <p:sp>
        <p:nvSpPr>
          <p:cNvPr id="49155" name="Rectangle 2"/>
          <p:cNvSpPr>
            <a:spLocks noGrp="1" noChangeArrowheads="1"/>
          </p:cNvSpPr>
          <p:nvPr>
            <p:ph type="title"/>
          </p:nvPr>
        </p:nvSpPr>
        <p:spPr/>
        <p:txBody>
          <a:bodyPr/>
          <a:lstStyle/>
          <a:p>
            <a:pPr eaLnBrk="1" hangingPunct="1"/>
            <a:r>
              <a:rPr lang="en-US" smtClean="0"/>
              <a:t>FOSSIL FUELS</a:t>
            </a:r>
          </a:p>
        </p:txBody>
      </p:sp>
      <p:sp>
        <p:nvSpPr>
          <p:cNvPr id="49156" name="Rectangle 3"/>
          <p:cNvSpPr>
            <a:spLocks noGrp="1" noChangeArrowheads="1"/>
          </p:cNvSpPr>
          <p:nvPr>
            <p:ph type="body" idx="1"/>
          </p:nvPr>
        </p:nvSpPr>
        <p:spPr/>
        <p:txBody>
          <a:bodyPr/>
          <a:lstStyle/>
          <a:p>
            <a:pPr eaLnBrk="1" hangingPunct="1"/>
            <a:r>
              <a:rPr lang="en-US" smtClean="0">
                <a:solidFill>
                  <a:srgbClr val="FFFF00"/>
                </a:solidFill>
              </a:rPr>
              <a:t>Coal</a:t>
            </a:r>
          </a:p>
          <a:p>
            <a:pPr lvl="1" eaLnBrk="1" hangingPunct="1"/>
            <a:r>
              <a:rPr lang="en-US" smtClean="0"/>
              <a:t>World coal deposits are vast, ten times greater than conventional oil and gas resources combined.</a:t>
            </a:r>
          </a:p>
          <a:p>
            <a:pPr lvl="2" eaLnBrk="1" hangingPunct="1"/>
            <a:r>
              <a:rPr lang="en-US" smtClean="0"/>
              <a:t>Total resource is estimated at 10 trillion metric tons.</a:t>
            </a:r>
          </a:p>
          <a:p>
            <a:pPr lvl="3" eaLnBrk="1" hangingPunct="1"/>
            <a:r>
              <a:rPr lang="en-US" smtClean="0"/>
              <a:t>Proven-in-place reserves should last about 200 years.</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a:xfrm>
            <a:off x="7239000" y="6400800"/>
            <a:ext cx="1905000" cy="457200"/>
          </a:xfrm>
          <a:prstGeom prst="rect">
            <a:avLst/>
          </a:prstGeom>
          <a:noFill/>
        </p:spPr>
        <p:txBody>
          <a:bodyPr/>
          <a:lstStyle/>
          <a:p>
            <a:fld id="{A45CBFD2-2F62-42D5-8827-8B3C199CEE26}" type="slidenum">
              <a:rPr lang="en-US" smtClean="0">
                <a:latin typeface="Times New Roman" pitchFamily="18" charset="0"/>
              </a:rPr>
              <a:pPr/>
              <a:t>18</a:t>
            </a:fld>
            <a:endParaRPr lang="en-US" smtClean="0">
              <a:latin typeface="Times New Roman" pitchFamily="18" charset="0"/>
            </a:endParaRPr>
          </a:p>
        </p:txBody>
      </p:sp>
      <p:sp>
        <p:nvSpPr>
          <p:cNvPr id="50179" name="Rectangle 2"/>
          <p:cNvSpPr>
            <a:spLocks noGrp="1" noChangeArrowheads="1"/>
          </p:cNvSpPr>
          <p:nvPr>
            <p:ph type="title"/>
          </p:nvPr>
        </p:nvSpPr>
        <p:spPr/>
        <p:txBody>
          <a:bodyPr/>
          <a:lstStyle/>
          <a:p>
            <a:pPr eaLnBrk="1" hangingPunct="1"/>
            <a:r>
              <a:rPr lang="en-US" smtClean="0"/>
              <a:t>FOSSIL FUELS</a:t>
            </a:r>
          </a:p>
        </p:txBody>
      </p:sp>
      <p:sp>
        <p:nvSpPr>
          <p:cNvPr id="50180" name="Rectangle 3"/>
          <p:cNvSpPr>
            <a:spLocks noGrp="1" noChangeArrowheads="1"/>
          </p:cNvSpPr>
          <p:nvPr>
            <p:ph type="body" idx="1"/>
          </p:nvPr>
        </p:nvSpPr>
        <p:spPr/>
        <p:txBody>
          <a:bodyPr/>
          <a:lstStyle/>
          <a:p>
            <a:pPr eaLnBrk="1" hangingPunct="1"/>
            <a:r>
              <a:rPr lang="en-US" smtClean="0">
                <a:solidFill>
                  <a:srgbClr val="FFFF00"/>
                </a:solidFill>
              </a:rPr>
              <a:t>Coal</a:t>
            </a:r>
          </a:p>
          <a:p>
            <a:pPr lvl="1" eaLnBrk="1" hangingPunct="1"/>
            <a:r>
              <a:rPr lang="en-US" smtClean="0"/>
              <a:t>World coal deposits are vast, ten times greater than conventional oil and gas resources combined.</a:t>
            </a:r>
          </a:p>
          <a:p>
            <a:pPr lvl="2" eaLnBrk="1" hangingPunct="1"/>
            <a:r>
              <a:rPr lang="en-US" smtClean="0"/>
              <a:t>Total resource is estimated at 10 trillion metric tons.</a:t>
            </a:r>
          </a:p>
          <a:p>
            <a:pPr lvl="3" eaLnBrk="1" hangingPunct="1"/>
            <a:r>
              <a:rPr lang="en-US" smtClean="0"/>
              <a:t>Proven-in-place reserves should last about 200 years.</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0"/>
          </p:nvPr>
        </p:nvSpPr>
        <p:spPr>
          <a:noFill/>
        </p:spPr>
        <p:txBody>
          <a:bodyPr/>
          <a:lstStyle/>
          <a:p>
            <a:fld id="{6D52806D-C84B-43AB-96DE-B80BF2129B85}" type="slidenum">
              <a:rPr lang="en-US" smtClean="0">
                <a:latin typeface="Times New Roman" pitchFamily="18" charset="0"/>
              </a:rPr>
              <a:pPr/>
              <a:t>19</a:t>
            </a:fld>
            <a:endParaRPr lang="en-US" smtClean="0">
              <a:latin typeface="Times New Roman" pitchFamily="18" charset="0"/>
            </a:endParaRPr>
          </a:p>
        </p:txBody>
      </p:sp>
      <p:sp>
        <p:nvSpPr>
          <p:cNvPr id="51203" name="Rectangle 2"/>
          <p:cNvSpPr>
            <a:spLocks noGrp="1" noChangeArrowheads="1"/>
          </p:cNvSpPr>
          <p:nvPr>
            <p:ph type="title"/>
          </p:nvPr>
        </p:nvSpPr>
        <p:spPr/>
        <p:txBody>
          <a:bodyPr/>
          <a:lstStyle/>
          <a:p>
            <a:pPr eaLnBrk="1" hangingPunct="1"/>
            <a:r>
              <a:rPr lang="en-US" smtClean="0"/>
              <a:t>Proven Coal Reserves</a:t>
            </a:r>
          </a:p>
        </p:txBody>
      </p:sp>
      <p:pic>
        <p:nvPicPr>
          <p:cNvPr id="51204" name="Picture 4" descr=" 12_05.jpg                                                      000FB6C2&#10;new_server                     BA94D705:"/>
          <p:cNvPicPr>
            <a:picLocks noChangeAspect="1" noChangeArrowheads="1"/>
          </p:cNvPicPr>
          <p:nvPr/>
        </p:nvPicPr>
        <p:blipFill>
          <a:blip r:embed="rId2" cstate="print"/>
          <a:srcRect/>
          <a:stretch>
            <a:fillRect/>
          </a:stretch>
        </p:blipFill>
        <p:spPr bwMode="auto">
          <a:xfrm>
            <a:off x="381000" y="1828800"/>
            <a:ext cx="8310563" cy="3343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457200" y="685800"/>
            <a:ext cx="7797800" cy="731838"/>
          </a:xfrm>
        </p:spPr>
        <p:txBody>
          <a:bodyPr/>
          <a:lstStyle/>
          <a:p>
            <a:pPr eaLnBrk="1" hangingPunct="1"/>
            <a:r>
              <a:rPr lang="en-US" smtClean="0"/>
              <a:t>How Is Electricity Generated?</a:t>
            </a:r>
          </a:p>
        </p:txBody>
      </p:sp>
      <p:sp>
        <p:nvSpPr>
          <p:cNvPr id="5" name="Rectangle 6"/>
          <p:cNvSpPr txBox="1">
            <a:spLocks noChangeArrowheads="1"/>
          </p:cNvSpPr>
          <p:nvPr/>
        </p:nvSpPr>
        <p:spPr bwMode="auto">
          <a:xfrm>
            <a:off x="428625" y="1498600"/>
            <a:ext cx="8229600" cy="4343400"/>
          </a:xfrm>
          <a:prstGeom prst="rect">
            <a:avLst/>
          </a:prstGeom>
          <a:noFill/>
          <a:ln w="9525">
            <a:noFill/>
            <a:miter lim="800000"/>
            <a:headEnd/>
            <a:tailEnd/>
          </a:ln>
        </p:spPr>
        <p:txBody>
          <a:bodyPr/>
          <a:lstStyle/>
          <a:p>
            <a:pPr marL="457200" indent="-457200">
              <a:spcBef>
                <a:spcPct val="20000"/>
              </a:spcBef>
              <a:buClr>
                <a:srgbClr val="FFFFFF"/>
              </a:buClr>
              <a:buSzPct val="55000"/>
              <a:buFontTx/>
              <a:buChar char="•"/>
              <a:defRPr/>
            </a:pPr>
            <a:r>
              <a:rPr lang="en-US" sz="2800" kern="0" dirty="0">
                <a:latin typeface="+mn-lt"/>
              </a:rPr>
              <a:t>An </a:t>
            </a:r>
            <a:r>
              <a:rPr lang="en-US" sz="2800" b="1" kern="0" dirty="0">
                <a:solidFill>
                  <a:srgbClr val="FFFF00"/>
                </a:solidFill>
                <a:latin typeface="+mn-lt"/>
              </a:rPr>
              <a:t>electric generator</a:t>
            </a:r>
            <a:r>
              <a:rPr lang="en-US" sz="2800" kern="0" dirty="0">
                <a:solidFill>
                  <a:srgbClr val="FFFF00"/>
                </a:solidFill>
                <a:latin typeface="+mn-lt"/>
              </a:rPr>
              <a:t> </a:t>
            </a:r>
            <a:r>
              <a:rPr lang="en-US" sz="2800" kern="0" dirty="0">
                <a:latin typeface="+mn-lt"/>
              </a:rPr>
              <a:t>is a device that converts mechanical energy into electrical energy through a turbine.</a:t>
            </a:r>
          </a:p>
          <a:p>
            <a:pPr marL="857250" lvl="1" indent="-457200">
              <a:spcBef>
                <a:spcPct val="20000"/>
              </a:spcBef>
              <a:buClr>
                <a:srgbClr val="FFFFFF"/>
              </a:buClr>
              <a:buSzPct val="55000"/>
              <a:buFont typeface="Wingdings" pitchFamily="2" charset="2"/>
              <a:buChar char="v"/>
              <a:defRPr/>
            </a:pPr>
            <a:r>
              <a:rPr lang="en-US" sz="2800" kern="0" dirty="0">
                <a:latin typeface="+mn-lt"/>
              </a:rPr>
              <a:t>Fuel is burned to heat water into steam.</a:t>
            </a:r>
          </a:p>
          <a:p>
            <a:pPr marL="857250" lvl="1" indent="-457200">
              <a:spcBef>
                <a:spcPct val="20000"/>
              </a:spcBef>
              <a:buClr>
                <a:srgbClr val="FFFFFF"/>
              </a:buClr>
              <a:buSzPct val="55000"/>
              <a:buFont typeface="Wingdings" pitchFamily="2" charset="2"/>
              <a:buChar char="v"/>
              <a:defRPr/>
            </a:pPr>
            <a:r>
              <a:rPr lang="en-US" sz="2800" kern="0" dirty="0">
                <a:latin typeface="+mn-lt"/>
              </a:rPr>
              <a:t>A </a:t>
            </a:r>
            <a:r>
              <a:rPr lang="en-US" sz="2800" i="1" kern="0" dirty="0">
                <a:latin typeface="+mn-lt"/>
              </a:rPr>
              <a:t>turbine</a:t>
            </a:r>
            <a:r>
              <a:rPr lang="en-US" sz="2800" kern="0" dirty="0">
                <a:latin typeface="+mn-lt"/>
              </a:rPr>
              <a:t> is a wheel that changes the force of the steam into energy.</a:t>
            </a:r>
          </a:p>
          <a:p>
            <a:pPr marL="857250" lvl="1" indent="-457200">
              <a:spcBef>
                <a:spcPct val="20000"/>
              </a:spcBef>
              <a:buClr>
                <a:srgbClr val="FFFFFF"/>
              </a:buClr>
              <a:buSzPct val="55000"/>
              <a:buFont typeface="Wingdings" pitchFamily="2" charset="2"/>
              <a:buChar char="v"/>
              <a:defRPr/>
            </a:pPr>
            <a:r>
              <a:rPr lang="en-US" sz="2800" kern="0" dirty="0">
                <a:latin typeface="+mn-lt"/>
              </a:rPr>
              <a:t>The energy from the turbine spins a generator to produce electricity.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4294967295"/>
          </p:nvPr>
        </p:nvSpPr>
        <p:spPr>
          <a:xfrm>
            <a:off x="7239000" y="6400800"/>
            <a:ext cx="1905000" cy="457200"/>
          </a:xfrm>
          <a:prstGeom prst="rect">
            <a:avLst/>
          </a:prstGeom>
          <a:noFill/>
        </p:spPr>
        <p:txBody>
          <a:bodyPr/>
          <a:lstStyle/>
          <a:p>
            <a:fld id="{C8DDFBBF-CB3B-4E1D-AB49-62D3D7CAC17E}" type="slidenum">
              <a:rPr lang="en-US" smtClean="0">
                <a:latin typeface="Times New Roman" pitchFamily="18" charset="0"/>
              </a:rPr>
              <a:pPr/>
              <a:t>20</a:t>
            </a:fld>
            <a:endParaRPr lang="en-US" smtClean="0">
              <a:latin typeface="Times New Roman" pitchFamily="18" charset="0"/>
            </a:endParaRPr>
          </a:p>
        </p:txBody>
      </p:sp>
      <p:sp>
        <p:nvSpPr>
          <p:cNvPr id="52227" name="Rectangle 2"/>
          <p:cNvSpPr>
            <a:spLocks noGrp="1" noChangeArrowheads="1"/>
          </p:cNvSpPr>
          <p:nvPr>
            <p:ph type="title"/>
          </p:nvPr>
        </p:nvSpPr>
        <p:spPr/>
        <p:txBody>
          <a:bodyPr/>
          <a:lstStyle/>
          <a:p>
            <a:pPr eaLnBrk="1" hangingPunct="1"/>
            <a:r>
              <a:rPr lang="en-US" smtClean="0"/>
              <a:t>Coal</a:t>
            </a:r>
          </a:p>
        </p:txBody>
      </p:sp>
      <p:sp>
        <p:nvSpPr>
          <p:cNvPr id="52228" name="Rectangle 3"/>
          <p:cNvSpPr>
            <a:spLocks noGrp="1" noChangeArrowheads="1"/>
          </p:cNvSpPr>
          <p:nvPr>
            <p:ph type="body" idx="1"/>
          </p:nvPr>
        </p:nvSpPr>
        <p:spPr/>
        <p:txBody>
          <a:bodyPr/>
          <a:lstStyle/>
          <a:p>
            <a:pPr eaLnBrk="1" hangingPunct="1"/>
            <a:r>
              <a:rPr lang="en-US" smtClean="0">
                <a:solidFill>
                  <a:srgbClr val="FFFF00"/>
                </a:solidFill>
              </a:rPr>
              <a:t>Mining</a:t>
            </a:r>
          </a:p>
          <a:p>
            <a:pPr lvl="1" eaLnBrk="1" hangingPunct="1"/>
            <a:r>
              <a:rPr lang="en-US" smtClean="0"/>
              <a:t>About 40% of coal is located near the surface and can strip mined.</a:t>
            </a:r>
          </a:p>
          <a:p>
            <a:pPr lvl="1" eaLnBrk="1" hangingPunct="1"/>
            <a:r>
              <a:rPr lang="en-US" smtClean="0"/>
              <a:t>The other 60% is too deep underground.</a:t>
            </a:r>
          </a:p>
          <a:p>
            <a:pPr lvl="1" eaLnBrk="1" hangingPunct="1"/>
            <a:r>
              <a:rPr lang="en-US" smtClean="0"/>
              <a:t>Underground mining is dirty and dangerous;  thousands of workers have died of respiratory diseases.</a:t>
            </a:r>
          </a:p>
          <a:p>
            <a:pPr lvl="3" eaLnBrk="1" hangingPunct="1"/>
            <a:r>
              <a:rPr lang="en-US" smtClean="0">
                <a:solidFill>
                  <a:srgbClr val="FFFF00"/>
                </a:solidFill>
              </a:rPr>
              <a:t>Black Lung Disease</a:t>
            </a:r>
            <a:r>
              <a:rPr lang="en-US" smtClean="0"/>
              <a:t> - Inflammation and fibrosis caused by accumulation of coal dust in the lungs or airways.</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c:\final files\chapt12\Photo\text_photo_library\12_06.jpg"/>
          <p:cNvPicPr>
            <a:picLocks noChangeAspect="1" noChangeArrowheads="1"/>
          </p:cNvPicPr>
          <p:nvPr/>
        </p:nvPicPr>
        <p:blipFill>
          <a:blip r:embed="rId2" cstate="print"/>
          <a:srcRect/>
          <a:stretch>
            <a:fillRect/>
          </a:stretch>
        </p:blipFill>
        <p:spPr bwMode="auto">
          <a:xfrm>
            <a:off x="381000" y="85725"/>
            <a:ext cx="8332788" cy="6770688"/>
          </a:xfrm>
          <a:prstGeom prst="rect">
            <a:avLst/>
          </a:prstGeom>
          <a:noFill/>
          <a:ln w="9525">
            <a:noFill/>
            <a:miter lim="800000"/>
            <a:headEnd/>
            <a:tailEnd/>
          </a:ln>
        </p:spPr>
      </p:pic>
      <p:sp>
        <p:nvSpPr>
          <p:cNvPr id="53251" name="Rectangle 2"/>
          <p:cNvSpPr>
            <a:spLocks noGrp="1" noChangeArrowheads="1"/>
          </p:cNvSpPr>
          <p:nvPr>
            <p:ph type="title"/>
          </p:nvPr>
        </p:nvSpPr>
        <p:spPr/>
        <p:txBody>
          <a:bodyPr/>
          <a:lstStyle/>
          <a:p>
            <a:pPr eaLnBrk="1" hangingPunct="1"/>
            <a:r>
              <a:rPr lang="en-US" smtClean="0"/>
              <a:t>Figure 12.06</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unicentre.uow.edu.au/uow_conferences/Coal%202008/images/Longwall_Mining.jpg"/>
          <p:cNvPicPr>
            <a:picLocks noChangeAspect="1" noChangeArrowheads="1"/>
          </p:cNvPicPr>
          <p:nvPr/>
        </p:nvPicPr>
        <p:blipFill>
          <a:blip r:embed="rId2" cstate="print"/>
          <a:srcRect/>
          <a:stretch>
            <a:fillRect/>
          </a:stretch>
        </p:blipFill>
        <p:spPr bwMode="auto">
          <a:xfrm>
            <a:off x="609600" y="533400"/>
            <a:ext cx="8101013" cy="5791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4294967295"/>
          </p:nvPr>
        </p:nvSpPr>
        <p:spPr>
          <a:xfrm>
            <a:off x="7239000" y="6400800"/>
            <a:ext cx="1905000" cy="457200"/>
          </a:xfrm>
          <a:prstGeom prst="rect">
            <a:avLst/>
          </a:prstGeom>
          <a:noFill/>
        </p:spPr>
        <p:txBody>
          <a:bodyPr/>
          <a:lstStyle/>
          <a:p>
            <a:fld id="{47FB816C-C1EC-4C0F-8BD8-6537F7265624}" type="slidenum">
              <a:rPr lang="en-US" smtClean="0">
                <a:latin typeface="Times New Roman" pitchFamily="18" charset="0"/>
              </a:rPr>
              <a:pPr/>
              <a:t>23</a:t>
            </a:fld>
            <a:endParaRPr lang="en-US" smtClean="0">
              <a:latin typeface="Times New Roman" pitchFamily="18" charset="0"/>
            </a:endParaRPr>
          </a:p>
        </p:txBody>
      </p:sp>
      <p:sp>
        <p:nvSpPr>
          <p:cNvPr id="55299" name="Rectangle 2"/>
          <p:cNvSpPr>
            <a:spLocks noGrp="1" noChangeArrowheads="1"/>
          </p:cNvSpPr>
          <p:nvPr>
            <p:ph type="title"/>
          </p:nvPr>
        </p:nvSpPr>
        <p:spPr/>
        <p:txBody>
          <a:bodyPr/>
          <a:lstStyle/>
          <a:p>
            <a:pPr eaLnBrk="1" hangingPunct="1"/>
            <a:r>
              <a:rPr lang="en-US" smtClean="0"/>
              <a:t>Coal Cont’d</a:t>
            </a:r>
          </a:p>
        </p:txBody>
      </p:sp>
      <p:sp>
        <p:nvSpPr>
          <p:cNvPr id="55300" name="Rectangle 3"/>
          <p:cNvSpPr>
            <a:spLocks noGrp="1" noChangeArrowheads="1"/>
          </p:cNvSpPr>
          <p:nvPr>
            <p:ph type="body" idx="1"/>
          </p:nvPr>
        </p:nvSpPr>
        <p:spPr>
          <a:xfrm>
            <a:off x="228600" y="1524000"/>
            <a:ext cx="8915400" cy="4876800"/>
          </a:xfrm>
        </p:spPr>
        <p:txBody>
          <a:bodyPr/>
          <a:lstStyle/>
          <a:p>
            <a:pPr eaLnBrk="1" hangingPunct="1"/>
            <a:r>
              <a:rPr lang="en-US" dirty="0" smtClean="0">
                <a:solidFill>
                  <a:srgbClr val="FFFF00"/>
                </a:solidFill>
              </a:rPr>
              <a:t>Air Pollution</a:t>
            </a:r>
          </a:p>
          <a:p>
            <a:pPr lvl="1" eaLnBrk="1" hangingPunct="1"/>
            <a:r>
              <a:rPr lang="en-US" dirty="0" smtClean="0"/>
              <a:t>900 million tons of coal burned in U.S. for electric power generation.</a:t>
            </a:r>
          </a:p>
          <a:p>
            <a:pPr lvl="2" eaLnBrk="1" hangingPunct="1"/>
            <a:r>
              <a:rPr lang="en-US" dirty="0" smtClean="0"/>
              <a:t>Multiple pollutants released.</a:t>
            </a:r>
          </a:p>
          <a:p>
            <a:pPr lvl="3" eaLnBrk="1" hangingPunct="1"/>
            <a:r>
              <a:rPr lang="en-US" dirty="0" smtClean="0"/>
              <a:t>Sulfur Dioxide – Rotten eggs smell, creates acid rain (sulfuric acid)</a:t>
            </a:r>
          </a:p>
          <a:p>
            <a:pPr lvl="3" eaLnBrk="1" hangingPunct="1"/>
            <a:r>
              <a:rPr lang="en-US" dirty="0" smtClean="0"/>
              <a:t>Nitrogen Oxides – Brown haze, creates acid rain (nitric acid)</a:t>
            </a:r>
          </a:p>
          <a:p>
            <a:pPr lvl="3" eaLnBrk="1" hangingPunct="1"/>
            <a:r>
              <a:rPr lang="en-US" dirty="0" smtClean="0"/>
              <a:t>Particulates - Smoke</a:t>
            </a:r>
          </a:p>
          <a:p>
            <a:pPr lvl="3" eaLnBrk="1" hangingPunct="1"/>
            <a:r>
              <a:rPr lang="en-US" dirty="0" smtClean="0"/>
              <a:t>Carbon Dioxide – Greenhouse gas</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4294967295"/>
          </p:nvPr>
        </p:nvSpPr>
        <p:spPr>
          <a:xfrm>
            <a:off x="7239000" y="6400800"/>
            <a:ext cx="1905000" cy="457200"/>
          </a:xfrm>
          <a:prstGeom prst="rect">
            <a:avLst/>
          </a:prstGeom>
          <a:noFill/>
        </p:spPr>
        <p:txBody>
          <a:bodyPr/>
          <a:lstStyle/>
          <a:p>
            <a:fld id="{CCEE7405-6ED6-4F21-891F-E9433126BDE1}" type="slidenum">
              <a:rPr lang="en-US" smtClean="0">
                <a:latin typeface="Times New Roman" pitchFamily="18" charset="0"/>
              </a:rPr>
              <a:pPr/>
              <a:t>24</a:t>
            </a:fld>
            <a:endParaRPr lang="en-US" smtClean="0">
              <a:latin typeface="Times New Roman" pitchFamily="18" charset="0"/>
            </a:endParaRPr>
          </a:p>
        </p:txBody>
      </p:sp>
      <p:sp>
        <p:nvSpPr>
          <p:cNvPr id="56323" name="Rectangle 2"/>
          <p:cNvSpPr>
            <a:spLocks noGrp="1" noChangeArrowheads="1"/>
          </p:cNvSpPr>
          <p:nvPr>
            <p:ph type="title"/>
          </p:nvPr>
        </p:nvSpPr>
        <p:spPr/>
        <p:txBody>
          <a:bodyPr/>
          <a:lstStyle/>
          <a:p>
            <a:pPr eaLnBrk="1" hangingPunct="1"/>
            <a:r>
              <a:rPr lang="en-US" smtClean="0"/>
              <a:t>Oil</a:t>
            </a:r>
          </a:p>
        </p:txBody>
      </p:sp>
      <p:sp>
        <p:nvSpPr>
          <p:cNvPr id="56324" name="Rectangle 3"/>
          <p:cNvSpPr>
            <a:spLocks noGrp="1" noChangeArrowheads="1"/>
          </p:cNvSpPr>
          <p:nvPr>
            <p:ph type="body" idx="1"/>
          </p:nvPr>
        </p:nvSpPr>
        <p:spPr>
          <a:xfrm>
            <a:off x="228600" y="1447800"/>
            <a:ext cx="5257800" cy="5029200"/>
          </a:xfrm>
        </p:spPr>
        <p:txBody>
          <a:bodyPr/>
          <a:lstStyle/>
          <a:p>
            <a:pPr eaLnBrk="1" hangingPunct="1"/>
            <a:r>
              <a:rPr lang="en-US" dirty="0" smtClean="0">
                <a:solidFill>
                  <a:srgbClr val="FFFF00"/>
                </a:solidFill>
              </a:rPr>
              <a:t>Petroleum</a:t>
            </a:r>
          </a:p>
          <a:p>
            <a:pPr lvl="1" eaLnBrk="1" hangingPunct="1"/>
            <a:r>
              <a:rPr lang="en-US" dirty="0" smtClean="0"/>
              <a:t>Liquid made mainly of carbon, but also hydrogen, nitrogen, oxygen, sulfur, and trace amounts of heavy metals.</a:t>
            </a:r>
          </a:p>
        </p:txBody>
      </p:sp>
      <p:pic>
        <p:nvPicPr>
          <p:cNvPr id="56325" name="Picture 5"/>
          <p:cNvPicPr>
            <a:picLocks noChangeAspect="1" noChangeArrowheads="1"/>
          </p:cNvPicPr>
          <p:nvPr/>
        </p:nvPicPr>
        <p:blipFill>
          <a:blip r:embed="rId2" cstate="print"/>
          <a:srcRect/>
          <a:stretch>
            <a:fillRect/>
          </a:stretch>
        </p:blipFill>
        <p:spPr bwMode="auto">
          <a:xfrm>
            <a:off x="5791200" y="1524000"/>
            <a:ext cx="2828925" cy="37719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4294967295"/>
          </p:nvPr>
        </p:nvSpPr>
        <p:spPr>
          <a:xfrm>
            <a:off x="7239000" y="6400800"/>
            <a:ext cx="1905000" cy="457200"/>
          </a:xfrm>
          <a:prstGeom prst="rect">
            <a:avLst/>
          </a:prstGeom>
          <a:noFill/>
        </p:spPr>
        <p:txBody>
          <a:bodyPr/>
          <a:lstStyle/>
          <a:p>
            <a:fld id="{8C2C2C95-EECC-4BCC-940C-478E10885358}" type="slidenum">
              <a:rPr lang="en-US" smtClean="0">
                <a:latin typeface="Times New Roman" pitchFamily="18" charset="0"/>
              </a:rPr>
              <a:pPr/>
              <a:t>25</a:t>
            </a:fld>
            <a:endParaRPr lang="en-US" smtClean="0">
              <a:latin typeface="Times New Roman" pitchFamily="18" charset="0"/>
            </a:endParaRPr>
          </a:p>
        </p:txBody>
      </p:sp>
      <p:sp>
        <p:nvSpPr>
          <p:cNvPr id="57347" name="Rectangle 2"/>
          <p:cNvSpPr>
            <a:spLocks noGrp="1" noChangeArrowheads="1"/>
          </p:cNvSpPr>
          <p:nvPr>
            <p:ph type="title"/>
          </p:nvPr>
        </p:nvSpPr>
        <p:spPr/>
        <p:txBody>
          <a:bodyPr/>
          <a:lstStyle/>
          <a:p>
            <a:pPr eaLnBrk="1" hangingPunct="1"/>
            <a:r>
              <a:rPr lang="en-US" smtClean="0"/>
              <a:t>Oil</a:t>
            </a:r>
          </a:p>
        </p:txBody>
      </p:sp>
      <p:sp>
        <p:nvSpPr>
          <p:cNvPr id="57348" name="Rectangle 3"/>
          <p:cNvSpPr>
            <a:spLocks noGrp="1" noChangeArrowheads="1"/>
          </p:cNvSpPr>
          <p:nvPr>
            <p:ph type="body" idx="1"/>
          </p:nvPr>
        </p:nvSpPr>
        <p:spPr/>
        <p:txBody>
          <a:bodyPr/>
          <a:lstStyle/>
          <a:p>
            <a:pPr eaLnBrk="1" hangingPunct="1"/>
            <a:r>
              <a:rPr lang="en-US" smtClean="0">
                <a:solidFill>
                  <a:srgbClr val="FFFF00"/>
                </a:solidFill>
              </a:rPr>
              <a:t>Uses</a:t>
            </a:r>
          </a:p>
          <a:p>
            <a:pPr lvl="1" eaLnBrk="1" hangingPunct="1"/>
            <a:r>
              <a:rPr lang="en-US" smtClean="0"/>
              <a:t>Petroleum is most commonly distilled (separated) into fuels such as gasoline, kerosene, and diesel fuel.</a:t>
            </a:r>
          </a:p>
          <a:p>
            <a:pPr lvl="1" eaLnBrk="1" hangingPunct="1"/>
            <a:r>
              <a:rPr lang="en-US" smtClean="0"/>
              <a:t>Can also be used to create wax, plastics, tar, and asphalt.  </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4294967295"/>
          </p:nvPr>
        </p:nvSpPr>
        <p:spPr>
          <a:xfrm>
            <a:off x="7239000" y="6400800"/>
            <a:ext cx="1905000" cy="457200"/>
          </a:xfrm>
          <a:prstGeom prst="rect">
            <a:avLst/>
          </a:prstGeom>
          <a:noFill/>
        </p:spPr>
        <p:txBody>
          <a:bodyPr/>
          <a:lstStyle/>
          <a:p>
            <a:fld id="{A64A0CEB-9662-4EC3-92BD-F0632DAF440F}" type="slidenum">
              <a:rPr lang="en-US" smtClean="0">
                <a:latin typeface="Times New Roman" pitchFamily="18" charset="0"/>
              </a:rPr>
              <a:pPr/>
              <a:t>26</a:t>
            </a:fld>
            <a:endParaRPr lang="en-US" smtClean="0">
              <a:latin typeface="Times New Roman" pitchFamily="18" charset="0"/>
            </a:endParaRPr>
          </a:p>
        </p:txBody>
      </p:sp>
      <p:sp>
        <p:nvSpPr>
          <p:cNvPr id="58371" name="Rectangle 2"/>
          <p:cNvSpPr>
            <a:spLocks noGrp="1" noChangeArrowheads="1"/>
          </p:cNvSpPr>
          <p:nvPr>
            <p:ph type="title"/>
          </p:nvPr>
        </p:nvSpPr>
        <p:spPr/>
        <p:txBody>
          <a:bodyPr/>
          <a:lstStyle/>
          <a:p>
            <a:pPr eaLnBrk="1" hangingPunct="1"/>
            <a:r>
              <a:rPr lang="en-US" smtClean="0"/>
              <a:t>Oil</a:t>
            </a:r>
          </a:p>
        </p:txBody>
      </p:sp>
      <p:sp>
        <p:nvSpPr>
          <p:cNvPr id="58372" name="Rectangle 3"/>
          <p:cNvSpPr>
            <a:spLocks noGrp="1" noChangeArrowheads="1"/>
          </p:cNvSpPr>
          <p:nvPr>
            <p:ph type="body" idx="1"/>
          </p:nvPr>
        </p:nvSpPr>
        <p:spPr>
          <a:xfrm>
            <a:off x="228600" y="1371600"/>
            <a:ext cx="4191000" cy="5105400"/>
          </a:xfrm>
        </p:spPr>
        <p:txBody>
          <a:bodyPr/>
          <a:lstStyle/>
          <a:p>
            <a:pPr eaLnBrk="1" hangingPunct="1"/>
            <a:r>
              <a:rPr lang="en-US" dirty="0" smtClean="0">
                <a:solidFill>
                  <a:srgbClr val="FFFF00"/>
                </a:solidFill>
              </a:rPr>
              <a:t>Resources and Reserves</a:t>
            </a:r>
          </a:p>
          <a:p>
            <a:pPr lvl="1" eaLnBrk="1" hangingPunct="1"/>
            <a:r>
              <a:rPr lang="en-US" dirty="0" smtClean="0"/>
              <a:t>In 2004, proven reserves were roughly 1 trillion barrels.</a:t>
            </a:r>
          </a:p>
          <a:p>
            <a:pPr lvl="2" eaLnBrk="1" hangingPunct="1"/>
            <a:r>
              <a:rPr lang="en-US" dirty="0" smtClean="0"/>
              <a:t>Estimated 800 billion barrels remain to be discovered.</a:t>
            </a:r>
          </a:p>
        </p:txBody>
      </p:sp>
      <p:pic>
        <p:nvPicPr>
          <p:cNvPr id="58373" name="Picture 2"/>
          <p:cNvPicPr>
            <a:picLocks noChangeAspect="1" noChangeArrowheads="1"/>
          </p:cNvPicPr>
          <p:nvPr/>
        </p:nvPicPr>
        <p:blipFill>
          <a:blip r:embed="rId2" cstate="print"/>
          <a:srcRect/>
          <a:stretch>
            <a:fillRect/>
          </a:stretch>
        </p:blipFill>
        <p:spPr bwMode="auto">
          <a:xfrm>
            <a:off x="4714875" y="1219200"/>
            <a:ext cx="4429125" cy="4495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4294967295"/>
          </p:nvPr>
        </p:nvSpPr>
        <p:spPr>
          <a:xfrm>
            <a:off x="7239000" y="6400800"/>
            <a:ext cx="1905000" cy="457200"/>
          </a:xfrm>
          <a:prstGeom prst="rect">
            <a:avLst/>
          </a:prstGeom>
          <a:noFill/>
        </p:spPr>
        <p:txBody>
          <a:bodyPr/>
          <a:lstStyle/>
          <a:p>
            <a:fld id="{4D6D65BC-2C52-4FF1-B3E2-4869DB6E27A7}" type="slidenum">
              <a:rPr lang="en-US" smtClean="0">
                <a:latin typeface="Times New Roman" pitchFamily="18" charset="0"/>
              </a:rPr>
              <a:pPr/>
              <a:t>27</a:t>
            </a:fld>
            <a:endParaRPr lang="en-US" smtClean="0">
              <a:latin typeface="Times New Roman" pitchFamily="18" charset="0"/>
            </a:endParaRPr>
          </a:p>
        </p:txBody>
      </p:sp>
      <p:sp>
        <p:nvSpPr>
          <p:cNvPr id="59395" name="Rectangle 2"/>
          <p:cNvSpPr>
            <a:spLocks noGrp="1" noChangeArrowheads="1"/>
          </p:cNvSpPr>
          <p:nvPr>
            <p:ph type="title"/>
          </p:nvPr>
        </p:nvSpPr>
        <p:spPr/>
        <p:txBody>
          <a:bodyPr/>
          <a:lstStyle/>
          <a:p>
            <a:pPr eaLnBrk="1" hangingPunct="1"/>
            <a:r>
              <a:rPr lang="en-US" smtClean="0"/>
              <a:t>Proven Recoverable Oil Reserves</a:t>
            </a:r>
          </a:p>
        </p:txBody>
      </p:sp>
      <p:pic>
        <p:nvPicPr>
          <p:cNvPr id="59396" name="Picture 4" descr=" 12_08.jpg                                                      000FB6C2&#10;new_server                     BA94D705:"/>
          <p:cNvPicPr>
            <a:picLocks noChangeAspect="1" noChangeArrowheads="1"/>
          </p:cNvPicPr>
          <p:nvPr/>
        </p:nvPicPr>
        <p:blipFill>
          <a:blip r:embed="rId2" cstate="print"/>
          <a:srcRect/>
          <a:stretch>
            <a:fillRect/>
          </a:stretch>
        </p:blipFill>
        <p:spPr bwMode="auto">
          <a:xfrm>
            <a:off x="228600" y="838200"/>
            <a:ext cx="8686800" cy="55483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Worldwide Oil Exports</a:t>
            </a:r>
          </a:p>
        </p:txBody>
      </p:sp>
      <p:sp>
        <p:nvSpPr>
          <p:cNvPr id="60419" name="Slide Number Placeholder 3"/>
          <p:cNvSpPr>
            <a:spLocks noGrp="1"/>
          </p:cNvSpPr>
          <p:nvPr>
            <p:ph type="sldNum" sz="quarter" idx="4294967295"/>
          </p:nvPr>
        </p:nvSpPr>
        <p:spPr>
          <a:xfrm>
            <a:off x="7239000" y="6400800"/>
            <a:ext cx="1905000" cy="457200"/>
          </a:xfrm>
          <a:prstGeom prst="rect">
            <a:avLst/>
          </a:prstGeom>
          <a:noFill/>
        </p:spPr>
        <p:txBody>
          <a:bodyPr/>
          <a:lstStyle/>
          <a:p>
            <a:fld id="{451BD828-614F-41CA-B20A-130AB11DC0D8}" type="slidenum">
              <a:rPr lang="en-US" smtClean="0">
                <a:latin typeface="Times New Roman" pitchFamily="18" charset="0"/>
              </a:rPr>
              <a:pPr/>
              <a:t>28</a:t>
            </a:fld>
            <a:endParaRPr lang="en-US" smtClean="0">
              <a:latin typeface="Times New Roman" pitchFamily="18" charset="0"/>
            </a:endParaRPr>
          </a:p>
        </p:txBody>
      </p:sp>
      <p:pic>
        <p:nvPicPr>
          <p:cNvPr id="60420" name="Picture 3"/>
          <p:cNvPicPr>
            <a:picLocks noChangeAspect="1" noChangeArrowheads="1"/>
          </p:cNvPicPr>
          <p:nvPr/>
        </p:nvPicPr>
        <p:blipFill>
          <a:blip r:embed="rId2" cstate="print"/>
          <a:srcRect/>
          <a:stretch>
            <a:fillRect/>
          </a:stretch>
        </p:blipFill>
        <p:spPr bwMode="auto">
          <a:xfrm>
            <a:off x="228600" y="1600200"/>
            <a:ext cx="8686800" cy="371300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Worldwide Oil Imports</a:t>
            </a:r>
          </a:p>
        </p:txBody>
      </p:sp>
      <p:sp>
        <p:nvSpPr>
          <p:cNvPr id="61443" name="Slide Number Placeholder 3"/>
          <p:cNvSpPr>
            <a:spLocks noGrp="1"/>
          </p:cNvSpPr>
          <p:nvPr>
            <p:ph type="sldNum" sz="quarter" idx="4294967295"/>
          </p:nvPr>
        </p:nvSpPr>
        <p:spPr>
          <a:xfrm>
            <a:off x="7239000" y="6400800"/>
            <a:ext cx="1905000" cy="457200"/>
          </a:xfrm>
          <a:prstGeom prst="rect">
            <a:avLst/>
          </a:prstGeom>
          <a:noFill/>
        </p:spPr>
        <p:txBody>
          <a:bodyPr/>
          <a:lstStyle/>
          <a:p>
            <a:fld id="{1577A970-CE2C-45B7-92F8-E33E15287797}" type="slidenum">
              <a:rPr lang="en-US" smtClean="0">
                <a:latin typeface="Times New Roman" pitchFamily="18" charset="0"/>
              </a:rPr>
              <a:pPr/>
              <a:t>29</a:t>
            </a:fld>
            <a:endParaRPr lang="en-US" smtClean="0">
              <a:latin typeface="Times New Roman" pitchFamily="18" charset="0"/>
            </a:endParaRPr>
          </a:p>
        </p:txBody>
      </p:sp>
      <p:pic>
        <p:nvPicPr>
          <p:cNvPr id="61444" name="Picture 2"/>
          <p:cNvPicPr>
            <a:picLocks noChangeAspect="1" noChangeArrowheads="1"/>
          </p:cNvPicPr>
          <p:nvPr/>
        </p:nvPicPr>
        <p:blipFill>
          <a:blip r:embed="rId2" cstate="print"/>
          <a:srcRect/>
          <a:stretch>
            <a:fillRect/>
          </a:stretch>
        </p:blipFill>
        <p:spPr bwMode="auto">
          <a:xfrm>
            <a:off x="228600" y="1600200"/>
            <a:ext cx="8785225" cy="375589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457200" y="152400"/>
            <a:ext cx="8229600" cy="838200"/>
          </a:xfrm>
        </p:spPr>
        <p:txBody>
          <a:bodyPr/>
          <a:lstStyle/>
          <a:p>
            <a:pPr eaLnBrk="1" hangingPunct="1"/>
            <a:r>
              <a:rPr lang="en-US" dirty="0" smtClean="0"/>
              <a:t>How Is Electricity Generated?</a:t>
            </a:r>
          </a:p>
        </p:txBody>
      </p:sp>
      <p:pic>
        <p:nvPicPr>
          <p:cNvPr id="33795" name="Picture 7" descr="17_01"/>
          <p:cNvPicPr>
            <a:picLocks noChangeAspect="1" noChangeArrowheads="1"/>
          </p:cNvPicPr>
          <p:nvPr/>
        </p:nvPicPr>
        <p:blipFill>
          <a:blip r:embed="rId3" cstate="print"/>
          <a:srcRect/>
          <a:stretch>
            <a:fillRect/>
          </a:stretch>
        </p:blipFill>
        <p:spPr bwMode="auto">
          <a:xfrm>
            <a:off x="0" y="990600"/>
            <a:ext cx="9124950" cy="5334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4294967295"/>
          </p:nvPr>
        </p:nvSpPr>
        <p:spPr>
          <a:xfrm>
            <a:off x="7239000" y="6400800"/>
            <a:ext cx="1905000" cy="457200"/>
          </a:xfrm>
          <a:prstGeom prst="rect">
            <a:avLst/>
          </a:prstGeom>
          <a:noFill/>
        </p:spPr>
        <p:txBody>
          <a:bodyPr/>
          <a:lstStyle/>
          <a:p>
            <a:fld id="{2D7ABC6F-7054-41D7-B555-27127650F64C}" type="slidenum">
              <a:rPr lang="en-US" smtClean="0">
                <a:latin typeface="Times New Roman" pitchFamily="18" charset="0"/>
              </a:rPr>
              <a:pPr/>
              <a:t>30</a:t>
            </a:fld>
            <a:endParaRPr lang="en-US" smtClean="0">
              <a:latin typeface="Times New Roman" pitchFamily="18" charset="0"/>
            </a:endParaRPr>
          </a:p>
        </p:txBody>
      </p:sp>
      <p:sp>
        <p:nvSpPr>
          <p:cNvPr id="62467" name="Rectangle 1026"/>
          <p:cNvSpPr>
            <a:spLocks noGrp="1" noChangeArrowheads="1"/>
          </p:cNvSpPr>
          <p:nvPr>
            <p:ph type="title"/>
          </p:nvPr>
        </p:nvSpPr>
        <p:spPr/>
        <p:txBody>
          <a:bodyPr/>
          <a:lstStyle/>
          <a:p>
            <a:pPr eaLnBrk="1" hangingPunct="1"/>
            <a:r>
              <a:rPr lang="en-US" smtClean="0"/>
              <a:t>Oil Cont’d</a:t>
            </a:r>
          </a:p>
        </p:txBody>
      </p:sp>
      <p:sp>
        <p:nvSpPr>
          <p:cNvPr id="62468" name="Rectangle 1027"/>
          <p:cNvSpPr>
            <a:spLocks noGrp="1" noChangeArrowheads="1"/>
          </p:cNvSpPr>
          <p:nvPr>
            <p:ph type="body" idx="1"/>
          </p:nvPr>
        </p:nvSpPr>
        <p:spPr/>
        <p:txBody>
          <a:bodyPr/>
          <a:lstStyle/>
          <a:p>
            <a:pPr eaLnBrk="1" hangingPunct="1"/>
            <a:r>
              <a:rPr lang="en-US" smtClean="0"/>
              <a:t>The primary use of oil is for transportation.</a:t>
            </a:r>
          </a:p>
          <a:p>
            <a:pPr lvl="1" eaLnBrk="1" hangingPunct="1"/>
            <a:r>
              <a:rPr lang="en-US" smtClean="0"/>
              <a:t>Provides more than 90% of transportation energy.</a:t>
            </a:r>
          </a:p>
          <a:p>
            <a:pPr eaLnBrk="1" hangingPunct="1"/>
            <a:r>
              <a:rPr lang="en-US" smtClean="0"/>
              <a:t>There are no 100% oil-fired power plants in Illinois.</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4294967295"/>
          </p:nvPr>
        </p:nvSpPr>
        <p:spPr>
          <a:xfrm>
            <a:off x="7239000" y="6400800"/>
            <a:ext cx="1905000" cy="457200"/>
          </a:xfrm>
          <a:prstGeom prst="rect">
            <a:avLst/>
          </a:prstGeom>
          <a:noFill/>
        </p:spPr>
        <p:txBody>
          <a:bodyPr/>
          <a:lstStyle/>
          <a:p>
            <a:fld id="{B0FF3E05-1EC0-47EC-BE0B-28646D10DB1F}" type="slidenum">
              <a:rPr lang="en-US" smtClean="0">
                <a:latin typeface="Times New Roman" pitchFamily="18" charset="0"/>
              </a:rPr>
              <a:pPr/>
              <a:t>31</a:t>
            </a:fld>
            <a:endParaRPr lang="en-US" smtClean="0">
              <a:latin typeface="Times New Roman" pitchFamily="18" charset="0"/>
            </a:endParaRPr>
          </a:p>
        </p:txBody>
      </p:sp>
      <p:sp>
        <p:nvSpPr>
          <p:cNvPr id="63491" name="Rectangle 2"/>
          <p:cNvSpPr>
            <a:spLocks noGrp="1" noChangeArrowheads="1"/>
          </p:cNvSpPr>
          <p:nvPr>
            <p:ph type="title"/>
          </p:nvPr>
        </p:nvSpPr>
        <p:spPr/>
        <p:txBody>
          <a:bodyPr/>
          <a:lstStyle/>
          <a:p>
            <a:pPr eaLnBrk="1" hangingPunct="1"/>
            <a:r>
              <a:rPr lang="en-US" smtClean="0"/>
              <a:t>Natural Gas</a:t>
            </a:r>
          </a:p>
        </p:txBody>
      </p:sp>
      <p:sp>
        <p:nvSpPr>
          <p:cNvPr id="63492" name="Rectangle 3"/>
          <p:cNvSpPr>
            <a:spLocks noGrp="1" noChangeArrowheads="1"/>
          </p:cNvSpPr>
          <p:nvPr>
            <p:ph type="body" idx="1"/>
          </p:nvPr>
        </p:nvSpPr>
        <p:spPr/>
        <p:txBody>
          <a:bodyPr/>
          <a:lstStyle/>
          <a:p>
            <a:pPr eaLnBrk="1" hangingPunct="1"/>
            <a:r>
              <a:rPr lang="en-US" smtClean="0"/>
              <a:t>World’s third largest commercial fuel.</a:t>
            </a:r>
          </a:p>
          <a:p>
            <a:pPr lvl="1" eaLnBrk="1" hangingPunct="1"/>
            <a:r>
              <a:rPr lang="en-US" smtClean="0"/>
              <a:t>23% of global energy consumption.</a:t>
            </a:r>
          </a:p>
          <a:p>
            <a:pPr lvl="1" eaLnBrk="1" hangingPunct="1"/>
            <a:r>
              <a:rPr lang="en-US" smtClean="0"/>
              <a:t>Produces half as much CO</a:t>
            </a:r>
            <a:r>
              <a:rPr lang="en-US" baseline="-25000" smtClean="0"/>
              <a:t>2</a:t>
            </a:r>
            <a:r>
              <a:rPr lang="en-US" smtClean="0"/>
              <a:t> as equivalent amount of coal.</a:t>
            </a:r>
          </a:p>
          <a:p>
            <a:pPr lvl="1" eaLnBrk="1" hangingPunct="1"/>
            <a:r>
              <a:rPr lang="en-US" smtClean="0"/>
              <a:t>Most rapidly growing energy source.</a:t>
            </a:r>
          </a:p>
          <a:p>
            <a:pPr lvl="2" eaLnBrk="1" hangingPunct="1"/>
            <a:r>
              <a:rPr lang="en-US" smtClean="0"/>
              <a:t>Difficult to ship long distances, and to store in large quantities.</a:t>
            </a:r>
          </a:p>
          <a:p>
            <a:pPr lvl="1" eaLnBrk="1" hangingPunct="1"/>
            <a:r>
              <a:rPr lang="en-US" smtClean="0"/>
              <a:t>Often extracted from the same wells as petroleum</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4294967295"/>
          </p:nvPr>
        </p:nvSpPr>
        <p:spPr>
          <a:xfrm>
            <a:off x="7239000" y="6400800"/>
            <a:ext cx="1905000" cy="457200"/>
          </a:xfrm>
          <a:prstGeom prst="rect">
            <a:avLst/>
          </a:prstGeom>
          <a:noFill/>
        </p:spPr>
        <p:txBody>
          <a:bodyPr/>
          <a:lstStyle/>
          <a:p>
            <a:fld id="{DFFDF0EC-A1CE-499B-BF5F-D4FA365B43FD}" type="slidenum">
              <a:rPr lang="en-US" smtClean="0">
                <a:latin typeface="Times New Roman" pitchFamily="18" charset="0"/>
              </a:rPr>
              <a:pPr/>
              <a:t>32</a:t>
            </a:fld>
            <a:endParaRPr lang="en-US" smtClean="0">
              <a:latin typeface="Times New Roman" pitchFamily="18" charset="0"/>
            </a:endParaRPr>
          </a:p>
        </p:txBody>
      </p:sp>
      <p:sp>
        <p:nvSpPr>
          <p:cNvPr id="64515" name="Rectangle 2"/>
          <p:cNvSpPr>
            <a:spLocks noGrp="1" noChangeArrowheads="1"/>
          </p:cNvSpPr>
          <p:nvPr>
            <p:ph type="title"/>
          </p:nvPr>
        </p:nvSpPr>
        <p:spPr/>
        <p:txBody>
          <a:bodyPr/>
          <a:lstStyle/>
          <a:p>
            <a:pPr eaLnBrk="1" hangingPunct="1"/>
            <a:r>
              <a:rPr lang="en-US" smtClean="0"/>
              <a:t>Natural Gas Cont’d</a:t>
            </a:r>
          </a:p>
        </p:txBody>
      </p:sp>
      <p:sp>
        <p:nvSpPr>
          <p:cNvPr id="64516" name="Rectangle 3"/>
          <p:cNvSpPr>
            <a:spLocks noGrp="1" noChangeArrowheads="1"/>
          </p:cNvSpPr>
          <p:nvPr>
            <p:ph type="body" idx="1"/>
          </p:nvPr>
        </p:nvSpPr>
        <p:spPr/>
        <p:txBody>
          <a:bodyPr/>
          <a:lstStyle/>
          <a:p>
            <a:pPr eaLnBrk="1" hangingPunct="1"/>
            <a:r>
              <a:rPr lang="en-US" smtClean="0">
                <a:solidFill>
                  <a:srgbClr val="FFFF00"/>
                </a:solidFill>
              </a:rPr>
              <a:t>Resources and Reserves</a:t>
            </a:r>
          </a:p>
          <a:p>
            <a:pPr lvl="1" eaLnBrk="1" hangingPunct="1"/>
            <a:r>
              <a:rPr lang="en-US" smtClean="0"/>
              <a:t>Proven world reserves of natural gas are 5,500 trillion cubic feet.</a:t>
            </a:r>
          </a:p>
          <a:p>
            <a:pPr lvl="2" eaLnBrk="1" hangingPunct="1"/>
            <a:r>
              <a:rPr lang="en-US" smtClean="0"/>
              <a:t>Current reserves represent roughly 60 year supply at present usage rates.</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4294967295"/>
          </p:nvPr>
        </p:nvSpPr>
        <p:spPr>
          <a:xfrm>
            <a:off x="7239000" y="6400800"/>
            <a:ext cx="1905000" cy="457200"/>
          </a:xfrm>
          <a:prstGeom prst="rect">
            <a:avLst/>
          </a:prstGeom>
          <a:noFill/>
        </p:spPr>
        <p:txBody>
          <a:bodyPr/>
          <a:lstStyle/>
          <a:p>
            <a:fld id="{61CDFEA5-3444-43F6-AA6A-0EF795E4D67A}" type="slidenum">
              <a:rPr lang="en-US" smtClean="0">
                <a:latin typeface="Times New Roman" pitchFamily="18" charset="0"/>
              </a:rPr>
              <a:pPr/>
              <a:t>33</a:t>
            </a:fld>
            <a:endParaRPr lang="en-US" smtClean="0">
              <a:latin typeface="Times New Roman" pitchFamily="18" charset="0"/>
            </a:endParaRPr>
          </a:p>
        </p:txBody>
      </p:sp>
      <p:sp>
        <p:nvSpPr>
          <p:cNvPr id="65539" name="Rectangle 2"/>
          <p:cNvSpPr>
            <a:spLocks noGrp="1" noChangeArrowheads="1"/>
          </p:cNvSpPr>
          <p:nvPr>
            <p:ph type="title"/>
          </p:nvPr>
        </p:nvSpPr>
        <p:spPr>
          <a:xfrm>
            <a:off x="304800" y="152400"/>
            <a:ext cx="8534400" cy="914400"/>
          </a:xfrm>
        </p:spPr>
        <p:txBody>
          <a:bodyPr/>
          <a:lstStyle/>
          <a:p>
            <a:pPr eaLnBrk="1" hangingPunct="1"/>
            <a:r>
              <a:rPr lang="en-US" dirty="0" smtClean="0"/>
              <a:t>Proven-In-Place Natural Gas Reserves</a:t>
            </a:r>
          </a:p>
        </p:txBody>
      </p:sp>
      <p:pic>
        <p:nvPicPr>
          <p:cNvPr id="65540" name="Picture 4" descr=" 12_10.jpg                                                      000FB6C2&#10;new_server                     BA94D705:"/>
          <p:cNvPicPr>
            <a:picLocks noChangeAspect="1" noChangeArrowheads="1"/>
          </p:cNvPicPr>
          <p:nvPr/>
        </p:nvPicPr>
        <p:blipFill>
          <a:blip r:embed="rId2" cstate="print"/>
          <a:srcRect/>
          <a:stretch>
            <a:fillRect/>
          </a:stretch>
        </p:blipFill>
        <p:spPr bwMode="auto">
          <a:xfrm>
            <a:off x="131763" y="1146175"/>
            <a:ext cx="8915400" cy="50260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6B231638-9090-4C10-9727-D0CD5A531E03}" type="slidenum">
              <a:rPr lang="en-US" smtClean="0"/>
              <a:pPr/>
              <a:t>34</a:t>
            </a:fld>
            <a:endParaRPr lang="en-US"/>
          </a:p>
        </p:txBody>
      </p:sp>
      <p:sp>
        <p:nvSpPr>
          <p:cNvPr id="4" name="Title 3"/>
          <p:cNvSpPr>
            <a:spLocks noGrp="1"/>
          </p:cNvSpPr>
          <p:nvPr>
            <p:ph type="title"/>
          </p:nvPr>
        </p:nvSpPr>
        <p:spPr>
          <a:xfrm>
            <a:off x="304800" y="2438400"/>
            <a:ext cx="8534400" cy="1295400"/>
          </a:xfrm>
        </p:spPr>
        <p:txBody>
          <a:bodyPr/>
          <a:lstStyle/>
          <a:p>
            <a:pPr algn="ctr"/>
            <a:r>
              <a:rPr lang="en-US" dirty="0" smtClean="0"/>
              <a:t>Nuclear Power</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4294967295"/>
          </p:nvPr>
        </p:nvSpPr>
        <p:spPr>
          <a:xfrm>
            <a:off x="7239000" y="6400800"/>
            <a:ext cx="1905000" cy="457200"/>
          </a:xfrm>
          <a:prstGeom prst="rect">
            <a:avLst/>
          </a:prstGeom>
          <a:noFill/>
        </p:spPr>
        <p:txBody>
          <a:bodyPr/>
          <a:lstStyle/>
          <a:p>
            <a:fld id="{FB11FD58-9DCC-4AB1-B5BD-294037B7CB6C}" type="slidenum">
              <a:rPr lang="en-US" smtClean="0">
                <a:latin typeface="Times New Roman" pitchFamily="18" charset="0"/>
              </a:rPr>
              <a:pPr/>
              <a:t>35</a:t>
            </a:fld>
            <a:endParaRPr lang="en-US" smtClean="0">
              <a:latin typeface="Times New Roman" pitchFamily="18" charset="0"/>
            </a:endParaRPr>
          </a:p>
        </p:txBody>
      </p:sp>
      <p:sp>
        <p:nvSpPr>
          <p:cNvPr id="66563" name="Rectangle 2"/>
          <p:cNvSpPr>
            <a:spLocks noGrp="1" noChangeArrowheads="1"/>
          </p:cNvSpPr>
          <p:nvPr>
            <p:ph type="title"/>
          </p:nvPr>
        </p:nvSpPr>
        <p:spPr>
          <a:xfrm>
            <a:off x="304800" y="152400"/>
            <a:ext cx="8534400" cy="1143000"/>
          </a:xfrm>
        </p:spPr>
        <p:txBody>
          <a:bodyPr/>
          <a:lstStyle/>
          <a:p>
            <a:pPr eaLnBrk="1" hangingPunct="1"/>
            <a:r>
              <a:rPr lang="en-US" dirty="0" smtClean="0"/>
              <a:t>NUCLEAR POWER</a:t>
            </a:r>
          </a:p>
        </p:txBody>
      </p:sp>
      <p:sp>
        <p:nvSpPr>
          <p:cNvPr id="66564" name="Rectangle 3"/>
          <p:cNvSpPr>
            <a:spLocks noGrp="1" noChangeArrowheads="1"/>
          </p:cNvSpPr>
          <p:nvPr>
            <p:ph type="body" idx="1"/>
          </p:nvPr>
        </p:nvSpPr>
        <p:spPr>
          <a:xfrm>
            <a:off x="228600" y="1600200"/>
            <a:ext cx="8915400" cy="4953000"/>
          </a:xfrm>
        </p:spPr>
        <p:txBody>
          <a:bodyPr/>
          <a:lstStyle/>
          <a:p>
            <a:pPr eaLnBrk="1" hangingPunct="1"/>
            <a:r>
              <a:rPr lang="en-US" dirty="0" smtClean="0"/>
              <a:t>Nuclear technology was developed first as a weapon.</a:t>
            </a:r>
          </a:p>
          <a:p>
            <a:pPr lvl="1" eaLnBrk="1" hangingPunct="1"/>
            <a:r>
              <a:rPr lang="en-US" dirty="0" smtClean="0"/>
              <a:t>Two atomic bombs were dropped during World War II – Hiroshima and Nagasaki, Japan. </a:t>
            </a:r>
          </a:p>
          <a:p>
            <a:pPr lvl="1" eaLnBrk="1" hangingPunct="1"/>
            <a:r>
              <a:rPr lang="en-US" dirty="0" smtClean="0"/>
              <a:t>Yields of 15-21 kilotons of TNT.</a:t>
            </a:r>
          </a:p>
          <a:p>
            <a:r>
              <a:rPr lang="en-US" dirty="0" smtClean="0"/>
              <a:t>Additional nuclear tests conducted after World War II were done so at the Bikini Atoll, one of the Marshall Islands in the Pacific Ocean.</a:t>
            </a:r>
          </a:p>
          <a:p>
            <a:pPr lvl="1"/>
            <a:r>
              <a:rPr lang="en-US" dirty="0" smtClean="0"/>
              <a:t>This was known as “Operation Crossroads”</a:t>
            </a:r>
          </a:p>
          <a:p>
            <a:pPr lvl="1"/>
            <a:r>
              <a:rPr lang="en-US" dirty="0" smtClean="0"/>
              <a:t>Total of 23 nuclear devices were detonated.</a:t>
            </a:r>
          </a:p>
          <a:p>
            <a:pPr lvl="1"/>
            <a:r>
              <a:rPr lang="en-US" dirty="0" smtClean="0"/>
              <a:t>The most infamous detonation was code-named “Castle Bravo”.</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4294967295"/>
          </p:nvPr>
        </p:nvSpPr>
        <p:spPr>
          <a:xfrm>
            <a:off x="7239000" y="6400800"/>
            <a:ext cx="1905000" cy="457200"/>
          </a:xfrm>
          <a:prstGeom prst="rect">
            <a:avLst/>
          </a:prstGeom>
          <a:noFill/>
        </p:spPr>
        <p:txBody>
          <a:bodyPr/>
          <a:lstStyle/>
          <a:p>
            <a:fld id="{FB11FD58-9DCC-4AB1-B5BD-294037B7CB6C}" type="slidenum">
              <a:rPr lang="en-US" smtClean="0">
                <a:latin typeface="Times New Roman" pitchFamily="18" charset="0"/>
              </a:rPr>
              <a:pPr/>
              <a:t>36</a:t>
            </a:fld>
            <a:endParaRPr lang="en-US" smtClean="0">
              <a:latin typeface="Times New Roman" pitchFamily="18" charset="0"/>
            </a:endParaRPr>
          </a:p>
        </p:txBody>
      </p:sp>
      <p:sp>
        <p:nvSpPr>
          <p:cNvPr id="66563" name="Rectangle 2"/>
          <p:cNvSpPr>
            <a:spLocks noGrp="1" noChangeArrowheads="1"/>
          </p:cNvSpPr>
          <p:nvPr>
            <p:ph type="title"/>
          </p:nvPr>
        </p:nvSpPr>
        <p:spPr>
          <a:xfrm>
            <a:off x="304800" y="152400"/>
            <a:ext cx="8534400" cy="1143000"/>
          </a:xfrm>
        </p:spPr>
        <p:txBody>
          <a:bodyPr/>
          <a:lstStyle/>
          <a:p>
            <a:pPr eaLnBrk="1" hangingPunct="1"/>
            <a:r>
              <a:rPr lang="en-US" dirty="0" smtClean="0"/>
              <a:t>NUCLEAR POWER</a:t>
            </a:r>
          </a:p>
        </p:txBody>
      </p:sp>
      <p:sp>
        <p:nvSpPr>
          <p:cNvPr id="66564" name="Rectangle 3"/>
          <p:cNvSpPr>
            <a:spLocks noGrp="1" noChangeArrowheads="1"/>
          </p:cNvSpPr>
          <p:nvPr>
            <p:ph type="body" idx="1"/>
          </p:nvPr>
        </p:nvSpPr>
        <p:spPr>
          <a:xfrm>
            <a:off x="228600" y="1600200"/>
            <a:ext cx="5410200" cy="4648200"/>
          </a:xfrm>
        </p:spPr>
        <p:txBody>
          <a:bodyPr>
            <a:normAutofit fontScale="92500"/>
          </a:bodyPr>
          <a:lstStyle/>
          <a:p>
            <a:pPr eaLnBrk="1" hangingPunct="1"/>
            <a:r>
              <a:rPr lang="en-US" dirty="0" smtClean="0"/>
              <a:t>Castle Bravo was the first test of a hydrogen bomb.  This was the largest nuclear explosion ever set off by the United States, and was much more powerful than expected.</a:t>
            </a:r>
          </a:p>
          <a:p>
            <a:pPr lvl="1"/>
            <a:r>
              <a:rPr lang="en-US" dirty="0" smtClean="0"/>
              <a:t>Widespread radioactive contamination was released by this explosion.</a:t>
            </a:r>
          </a:p>
          <a:p>
            <a:pPr lvl="1"/>
            <a:r>
              <a:rPr lang="en-US" dirty="0" smtClean="0"/>
              <a:t>Among the contaminated was a 23-man Japanese fishing boat.</a:t>
            </a:r>
          </a:p>
          <a:p>
            <a:r>
              <a:rPr lang="en-US" dirty="0" smtClean="0"/>
              <a:t>The scandal surrounding this test inspired the 1954 movie Godzilla.</a:t>
            </a:r>
          </a:p>
        </p:txBody>
      </p:sp>
      <p:pic>
        <p:nvPicPr>
          <p:cNvPr id="1026" name="Picture 2" descr="http://upload.wikimedia.org/wikipedia/commons/thumb/1/15/Bravo_Fallout.jpg/400px-Bravo_Fallout.jpg"/>
          <p:cNvPicPr>
            <a:picLocks noChangeAspect="1" noChangeArrowheads="1"/>
          </p:cNvPicPr>
          <p:nvPr/>
        </p:nvPicPr>
        <p:blipFill>
          <a:blip r:embed="rId2" cstate="print"/>
          <a:srcRect/>
          <a:stretch>
            <a:fillRect/>
          </a:stretch>
        </p:blipFill>
        <p:spPr bwMode="auto">
          <a:xfrm>
            <a:off x="5486400" y="2667000"/>
            <a:ext cx="3203312" cy="2514600"/>
          </a:xfrm>
          <a:prstGeom prst="rect">
            <a:avLst/>
          </a:prstGeom>
          <a:noFill/>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4294967295"/>
          </p:nvPr>
        </p:nvSpPr>
        <p:spPr>
          <a:xfrm>
            <a:off x="7239000" y="6400800"/>
            <a:ext cx="1905000" cy="457200"/>
          </a:xfrm>
          <a:prstGeom prst="rect">
            <a:avLst/>
          </a:prstGeom>
          <a:noFill/>
        </p:spPr>
        <p:txBody>
          <a:bodyPr/>
          <a:lstStyle/>
          <a:p>
            <a:fld id="{FB11FD58-9DCC-4AB1-B5BD-294037B7CB6C}" type="slidenum">
              <a:rPr lang="en-US" smtClean="0">
                <a:latin typeface="Times New Roman" pitchFamily="18" charset="0"/>
              </a:rPr>
              <a:pPr/>
              <a:t>37</a:t>
            </a:fld>
            <a:endParaRPr lang="en-US" smtClean="0">
              <a:latin typeface="Times New Roman" pitchFamily="18" charset="0"/>
            </a:endParaRPr>
          </a:p>
        </p:txBody>
      </p:sp>
      <p:sp>
        <p:nvSpPr>
          <p:cNvPr id="66563" name="Rectangle 2"/>
          <p:cNvSpPr>
            <a:spLocks noGrp="1" noChangeArrowheads="1"/>
          </p:cNvSpPr>
          <p:nvPr>
            <p:ph type="title"/>
          </p:nvPr>
        </p:nvSpPr>
        <p:spPr>
          <a:xfrm>
            <a:off x="304800" y="152400"/>
            <a:ext cx="8534400" cy="1143000"/>
          </a:xfrm>
        </p:spPr>
        <p:txBody>
          <a:bodyPr/>
          <a:lstStyle/>
          <a:p>
            <a:pPr eaLnBrk="1" hangingPunct="1"/>
            <a:r>
              <a:rPr lang="en-US" dirty="0" smtClean="0"/>
              <a:t>NUCLEAR POWER</a:t>
            </a:r>
          </a:p>
        </p:txBody>
      </p:sp>
      <p:sp>
        <p:nvSpPr>
          <p:cNvPr id="66564" name="Rectangle 3"/>
          <p:cNvSpPr>
            <a:spLocks noGrp="1" noChangeArrowheads="1"/>
          </p:cNvSpPr>
          <p:nvPr>
            <p:ph type="body" idx="1"/>
          </p:nvPr>
        </p:nvSpPr>
        <p:spPr>
          <a:xfrm>
            <a:off x="228600" y="1600200"/>
            <a:ext cx="4724400" cy="4800600"/>
          </a:xfrm>
        </p:spPr>
        <p:txBody>
          <a:bodyPr>
            <a:normAutofit/>
          </a:bodyPr>
          <a:lstStyle/>
          <a:p>
            <a:pPr eaLnBrk="1" hangingPunct="1"/>
            <a:r>
              <a:rPr lang="en-US" dirty="0" smtClean="0"/>
              <a:t>Following the Castle Bravo detonation, the Partial Test Ban Treaty of 1963 was signed.</a:t>
            </a:r>
          </a:p>
          <a:p>
            <a:pPr lvl="1"/>
            <a:r>
              <a:rPr lang="en-US" dirty="0" smtClean="0"/>
              <a:t>This banned all nuclear tests in the atmosphere, underwater, and in space.</a:t>
            </a:r>
          </a:p>
          <a:p>
            <a:pPr lvl="1"/>
            <a:r>
              <a:rPr lang="en-US" dirty="0" smtClean="0"/>
              <a:t>Underground testing was still allowed.</a:t>
            </a:r>
          </a:p>
          <a:p>
            <a:r>
              <a:rPr lang="en-US" dirty="0" smtClean="0"/>
              <a:t>The only nuclear powers that did not sign the treaty were China and France.</a:t>
            </a:r>
          </a:p>
        </p:txBody>
      </p:sp>
      <p:pic>
        <p:nvPicPr>
          <p:cNvPr id="115714" name="Picture 2" descr="File:Castle Bravo Blast.jpg"/>
          <p:cNvPicPr>
            <a:picLocks noChangeAspect="1" noChangeArrowheads="1"/>
          </p:cNvPicPr>
          <p:nvPr/>
        </p:nvPicPr>
        <p:blipFill>
          <a:blip r:embed="rId2" cstate="print"/>
          <a:srcRect/>
          <a:stretch>
            <a:fillRect/>
          </a:stretch>
        </p:blipFill>
        <p:spPr bwMode="auto">
          <a:xfrm>
            <a:off x="5105400" y="1600200"/>
            <a:ext cx="3657600" cy="2743200"/>
          </a:xfrm>
          <a:prstGeom prst="rect">
            <a:avLst/>
          </a:prstGeom>
          <a:noFill/>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4294967295"/>
          </p:nvPr>
        </p:nvSpPr>
        <p:spPr>
          <a:xfrm>
            <a:off x="7239000" y="6400800"/>
            <a:ext cx="1905000" cy="457200"/>
          </a:xfrm>
          <a:prstGeom prst="rect">
            <a:avLst/>
          </a:prstGeom>
          <a:noFill/>
        </p:spPr>
        <p:txBody>
          <a:bodyPr/>
          <a:lstStyle/>
          <a:p>
            <a:fld id="{FF29504A-6436-4EC0-9B2F-6871F6F1E317}" type="slidenum">
              <a:rPr lang="en-US" smtClean="0">
                <a:latin typeface="Times New Roman" pitchFamily="18" charset="0"/>
              </a:rPr>
              <a:pPr/>
              <a:t>38</a:t>
            </a:fld>
            <a:endParaRPr lang="en-US" smtClean="0">
              <a:latin typeface="Times New Roman" pitchFamily="18" charset="0"/>
            </a:endParaRPr>
          </a:p>
        </p:txBody>
      </p:sp>
      <p:sp>
        <p:nvSpPr>
          <p:cNvPr id="67587" name="Rectangle 2"/>
          <p:cNvSpPr>
            <a:spLocks noGrp="1" noChangeArrowheads="1"/>
          </p:cNvSpPr>
          <p:nvPr>
            <p:ph type="title"/>
          </p:nvPr>
        </p:nvSpPr>
        <p:spPr/>
        <p:txBody>
          <a:bodyPr/>
          <a:lstStyle/>
          <a:p>
            <a:pPr eaLnBrk="1" hangingPunct="1"/>
            <a:r>
              <a:rPr lang="en-US" smtClean="0"/>
              <a:t>NUCLEAR POWER</a:t>
            </a:r>
          </a:p>
        </p:txBody>
      </p:sp>
      <p:sp>
        <p:nvSpPr>
          <p:cNvPr id="67588" name="Rectangle 3"/>
          <p:cNvSpPr>
            <a:spLocks noGrp="1" noChangeArrowheads="1"/>
          </p:cNvSpPr>
          <p:nvPr>
            <p:ph type="body" idx="1"/>
          </p:nvPr>
        </p:nvSpPr>
        <p:spPr>
          <a:xfrm>
            <a:off x="228600" y="1524000"/>
            <a:ext cx="8915400" cy="5029200"/>
          </a:xfrm>
        </p:spPr>
        <p:txBody>
          <a:bodyPr>
            <a:normAutofit fontScale="92500" lnSpcReduction="20000"/>
          </a:bodyPr>
          <a:lstStyle/>
          <a:p>
            <a:pPr eaLnBrk="1" hangingPunct="1"/>
            <a:r>
              <a:rPr lang="en-US" dirty="0" smtClean="0"/>
              <a:t>President Dwight Eisenhower in 1953, gave a famous speech to the United Nations entitled “Atoms for Peace”.</a:t>
            </a:r>
          </a:p>
          <a:p>
            <a:pPr eaLnBrk="1" hangingPunct="1"/>
            <a:endParaRPr lang="en-US" dirty="0" smtClean="0"/>
          </a:p>
          <a:p>
            <a:pPr lvl="1">
              <a:buFontTx/>
              <a:buNone/>
            </a:pPr>
            <a:r>
              <a:rPr lang="en-US" dirty="0" smtClean="0"/>
              <a:t>	</a:t>
            </a:r>
            <a:r>
              <a:rPr lang="en-US" i="1" dirty="0" smtClean="0"/>
              <a:t>“I feel impelled to speak today in a language that in a sense is new—one which I, who have spent so much of my life in the military profession, would have preferred never to use.</a:t>
            </a:r>
          </a:p>
          <a:p>
            <a:pPr lvl="1">
              <a:buFontTx/>
              <a:buNone/>
            </a:pPr>
            <a:endParaRPr lang="en-US" i="1" dirty="0" smtClean="0"/>
          </a:p>
          <a:p>
            <a:pPr lvl="1">
              <a:buFontTx/>
              <a:buNone/>
            </a:pPr>
            <a:r>
              <a:rPr lang="en-US" i="1" dirty="0" smtClean="0"/>
              <a:t>	That new language is the language of atomic warfare.”</a:t>
            </a:r>
          </a:p>
          <a:p>
            <a:pPr eaLnBrk="1" hangingPunct="1"/>
            <a:endParaRPr lang="en-US" dirty="0" smtClean="0"/>
          </a:p>
          <a:p>
            <a:pPr eaLnBrk="1" hangingPunct="1"/>
            <a:endParaRPr lang="en-US" dirty="0" smtClean="0"/>
          </a:p>
          <a:p>
            <a:pPr eaLnBrk="1" hangingPunct="1">
              <a:buNone/>
            </a:pPr>
            <a:endParaRPr lang="en-US" dirty="0" smtClean="0"/>
          </a:p>
          <a:p>
            <a:pPr eaLnBrk="1" hangingPunct="1"/>
            <a:r>
              <a:rPr lang="en-US" dirty="0" smtClean="0"/>
              <a:t>The purpose of this speech was to convey that Hiroshima and Nagasaki would not be repeated and that nuclear technology would be used for more peaceful purposes.</a:t>
            </a:r>
          </a:p>
          <a:p>
            <a:pPr>
              <a:buFontTx/>
              <a:buNone/>
            </a:pPr>
            <a:endParaRPr lang="en-US" dirty="0" smtClean="0"/>
          </a:p>
          <a:p>
            <a:pPr>
              <a:buFontTx/>
              <a:buNone/>
            </a:pPr>
            <a:endParaRPr lang="en-US" dirty="0" smtClean="0"/>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4294967295"/>
          </p:nvPr>
        </p:nvSpPr>
        <p:spPr>
          <a:xfrm>
            <a:off x="7239000" y="6400800"/>
            <a:ext cx="1905000" cy="457200"/>
          </a:xfrm>
          <a:prstGeom prst="rect">
            <a:avLst/>
          </a:prstGeom>
          <a:noFill/>
        </p:spPr>
        <p:txBody>
          <a:bodyPr/>
          <a:lstStyle/>
          <a:p>
            <a:fld id="{3A8995BA-319B-4286-86DE-83C589B4CE84}" type="slidenum">
              <a:rPr lang="en-US" smtClean="0">
                <a:latin typeface="Times New Roman" pitchFamily="18" charset="0"/>
              </a:rPr>
              <a:pPr/>
              <a:t>39</a:t>
            </a:fld>
            <a:endParaRPr lang="en-US" smtClean="0">
              <a:latin typeface="Times New Roman" pitchFamily="18" charset="0"/>
            </a:endParaRPr>
          </a:p>
        </p:txBody>
      </p:sp>
      <p:sp>
        <p:nvSpPr>
          <p:cNvPr id="68611" name="Rectangle 2"/>
          <p:cNvSpPr>
            <a:spLocks noGrp="1" noChangeArrowheads="1"/>
          </p:cNvSpPr>
          <p:nvPr>
            <p:ph type="title"/>
          </p:nvPr>
        </p:nvSpPr>
        <p:spPr>
          <a:xfrm>
            <a:off x="304800" y="152400"/>
            <a:ext cx="8534400" cy="914400"/>
          </a:xfrm>
        </p:spPr>
        <p:txBody>
          <a:bodyPr/>
          <a:lstStyle/>
          <a:p>
            <a:pPr eaLnBrk="1" hangingPunct="1"/>
            <a:r>
              <a:rPr lang="en-US" dirty="0" smtClean="0"/>
              <a:t>NUCLEAR POWER</a:t>
            </a:r>
          </a:p>
        </p:txBody>
      </p:sp>
      <p:sp>
        <p:nvSpPr>
          <p:cNvPr id="68612" name="Rectangle 3"/>
          <p:cNvSpPr>
            <a:spLocks noGrp="1" noChangeArrowheads="1"/>
          </p:cNvSpPr>
          <p:nvPr>
            <p:ph type="body" idx="1"/>
          </p:nvPr>
        </p:nvSpPr>
        <p:spPr>
          <a:xfrm>
            <a:off x="0" y="1066800"/>
            <a:ext cx="9144000" cy="5562600"/>
          </a:xfrm>
        </p:spPr>
        <p:txBody>
          <a:bodyPr/>
          <a:lstStyle/>
          <a:p>
            <a:pPr eaLnBrk="1" hangingPunct="1">
              <a:buFontTx/>
              <a:buNone/>
            </a:pPr>
            <a:r>
              <a:rPr lang="en-US" dirty="0" smtClean="0"/>
              <a:t>	</a:t>
            </a:r>
            <a:r>
              <a:rPr lang="en-US" sz="2800" dirty="0" smtClean="0"/>
              <a:t>“Our children will enjoy in their homes electrical energy too cheap to meter...”</a:t>
            </a:r>
          </a:p>
          <a:p>
            <a:pPr eaLnBrk="1" hangingPunct="1">
              <a:buFontTx/>
              <a:buNone/>
            </a:pPr>
            <a:r>
              <a:rPr lang="en-US" sz="2800" dirty="0" smtClean="0"/>
              <a:t>		-Lewis Strauss</a:t>
            </a:r>
          </a:p>
          <a:p>
            <a:pPr eaLnBrk="1" hangingPunct="1">
              <a:buFontTx/>
              <a:buNone/>
            </a:pPr>
            <a:r>
              <a:rPr lang="en-US" sz="2800" dirty="0" smtClean="0"/>
              <a:t>		 Chairman, U.S. Atomic Energy Commission, </a:t>
            </a:r>
          </a:p>
          <a:p>
            <a:pPr lvl="1" eaLnBrk="1" hangingPunct="1"/>
            <a:endParaRPr lang="en-US" sz="2800" dirty="0" smtClean="0"/>
          </a:p>
          <a:p>
            <a:pPr lvl="1" eaLnBrk="1" hangingPunct="1"/>
            <a:r>
              <a:rPr lang="en-US" sz="2800" dirty="0" smtClean="0"/>
              <a:t>Between 1970-1974, American utilities ordered 140 new reactors.</a:t>
            </a:r>
          </a:p>
          <a:p>
            <a:pPr lvl="3" eaLnBrk="1" hangingPunct="1"/>
            <a:r>
              <a:rPr lang="en-US" sz="2800" dirty="0" smtClean="0"/>
              <a:t>100 subsequently canceled.</a:t>
            </a:r>
          </a:p>
          <a:p>
            <a:pPr lvl="1" eaLnBrk="1" hangingPunct="1"/>
            <a:r>
              <a:rPr lang="en-US" sz="2800" dirty="0" smtClean="0"/>
              <a:t>Electricity from nuclear power plants was about half the price of coal in 1970, but was twice as much in 1990.</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4294967295"/>
          </p:nvPr>
        </p:nvSpPr>
        <p:spPr>
          <a:xfrm>
            <a:off x="7239000" y="6400800"/>
            <a:ext cx="1905000" cy="457200"/>
          </a:xfrm>
          <a:prstGeom prst="rect">
            <a:avLst/>
          </a:prstGeom>
          <a:noFill/>
        </p:spPr>
        <p:txBody>
          <a:bodyPr/>
          <a:lstStyle/>
          <a:p>
            <a:fld id="{8B500719-096D-40CD-B7D7-4E87653B3A0D}" type="slidenum">
              <a:rPr lang="en-US" smtClean="0">
                <a:latin typeface="Times New Roman" pitchFamily="18" charset="0"/>
              </a:rPr>
              <a:pPr/>
              <a:t>4</a:t>
            </a:fld>
            <a:endParaRPr lang="en-US" smtClean="0">
              <a:latin typeface="Times New Roman" pitchFamily="18" charset="0"/>
            </a:endParaRPr>
          </a:p>
        </p:txBody>
      </p:sp>
      <p:sp>
        <p:nvSpPr>
          <p:cNvPr id="34819" name="Rectangle 2"/>
          <p:cNvSpPr>
            <a:spLocks noGrp="1" noChangeArrowheads="1"/>
          </p:cNvSpPr>
          <p:nvPr>
            <p:ph type="title"/>
          </p:nvPr>
        </p:nvSpPr>
        <p:spPr/>
        <p:txBody>
          <a:bodyPr/>
          <a:lstStyle/>
          <a:p>
            <a:pPr eaLnBrk="1" hangingPunct="1"/>
            <a:r>
              <a:rPr lang="en-US" smtClean="0"/>
              <a:t>Current Energy Sources</a:t>
            </a:r>
          </a:p>
        </p:txBody>
      </p:sp>
      <p:sp>
        <p:nvSpPr>
          <p:cNvPr id="34820" name="Rectangle 3"/>
          <p:cNvSpPr>
            <a:spLocks noGrp="1" noChangeArrowheads="1"/>
          </p:cNvSpPr>
          <p:nvPr>
            <p:ph type="body" idx="1"/>
          </p:nvPr>
        </p:nvSpPr>
        <p:spPr/>
        <p:txBody>
          <a:bodyPr>
            <a:normAutofit/>
          </a:bodyPr>
          <a:lstStyle/>
          <a:p>
            <a:pPr eaLnBrk="1" hangingPunct="1"/>
            <a:r>
              <a:rPr lang="en-US" sz="2800" dirty="0" smtClean="0"/>
              <a:t>Fossil Fuels currently provide about 85% of all commercial energy in the world.</a:t>
            </a:r>
          </a:p>
          <a:p>
            <a:pPr lvl="1" eaLnBrk="1" hangingPunct="1"/>
            <a:r>
              <a:rPr lang="en-US" sz="2800" dirty="0" smtClean="0"/>
              <a:t>Other renewable sources (wind, solar, hydroelectric) make up 9% of commercial power.</a:t>
            </a:r>
          </a:p>
          <a:p>
            <a:pPr lvl="1" eaLnBrk="1" hangingPunct="1"/>
            <a:r>
              <a:rPr lang="en-US" sz="2800" dirty="0" smtClean="0"/>
              <a:t>Nuclear power makes up 6% of commercial power.</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40</a:t>
            </a:fld>
            <a:endParaRPr lang="en-US"/>
          </a:p>
        </p:txBody>
      </p:sp>
      <p:sp>
        <p:nvSpPr>
          <p:cNvPr id="4" name="Title 3"/>
          <p:cNvSpPr>
            <a:spLocks noGrp="1"/>
          </p:cNvSpPr>
          <p:nvPr>
            <p:ph type="title"/>
          </p:nvPr>
        </p:nvSpPr>
        <p:spPr/>
        <p:txBody>
          <a:bodyPr/>
          <a:lstStyle/>
          <a:p>
            <a:endParaRPr lang="en-US"/>
          </a:p>
        </p:txBody>
      </p:sp>
      <p:pic>
        <p:nvPicPr>
          <p:cNvPr id="1026" name="Picture 2" descr="U.S. Commercial Nuclear Power Reactors - Years of Operation"/>
          <p:cNvPicPr>
            <a:picLocks noChangeAspect="1" noChangeArrowheads="1"/>
          </p:cNvPicPr>
          <p:nvPr/>
        </p:nvPicPr>
        <p:blipFill>
          <a:blip r:embed="rId2" cstate="print"/>
          <a:srcRect/>
          <a:stretch>
            <a:fillRect/>
          </a:stretch>
        </p:blipFill>
        <p:spPr bwMode="auto">
          <a:xfrm>
            <a:off x="1371600" y="171449"/>
            <a:ext cx="6172200" cy="668655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41</a:t>
            </a:fld>
            <a:endParaRPr lang="en-US"/>
          </a:p>
        </p:txBody>
      </p:sp>
      <p:sp>
        <p:nvSpPr>
          <p:cNvPr id="4" name="Title 3"/>
          <p:cNvSpPr>
            <a:spLocks noGrp="1"/>
          </p:cNvSpPr>
          <p:nvPr>
            <p:ph type="title"/>
          </p:nvPr>
        </p:nvSpPr>
        <p:spPr/>
        <p:txBody>
          <a:bodyPr/>
          <a:lstStyle/>
          <a:p>
            <a:endParaRPr lang="en-US"/>
          </a:p>
        </p:txBody>
      </p:sp>
      <p:pic>
        <p:nvPicPr>
          <p:cNvPr id="121858" name="Picture 2" descr="http://www.iema.illinois.gov/images/IllinoisNuclearFacilities2.jpg"/>
          <p:cNvPicPr>
            <a:picLocks noChangeAspect="1" noChangeArrowheads="1"/>
          </p:cNvPicPr>
          <p:nvPr/>
        </p:nvPicPr>
        <p:blipFill>
          <a:blip r:embed="rId2" cstate="print"/>
          <a:srcRect/>
          <a:stretch>
            <a:fillRect/>
          </a:stretch>
        </p:blipFill>
        <p:spPr bwMode="auto">
          <a:xfrm>
            <a:off x="1600200" y="228600"/>
            <a:ext cx="5029200" cy="64499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4953000"/>
          </a:xfrm>
        </p:spPr>
        <p:txBody>
          <a:bodyPr/>
          <a:lstStyle/>
          <a:p>
            <a:r>
              <a:rPr lang="en-US" dirty="0" smtClean="0"/>
              <a:t>Radiation dose is measured in a unit called the </a:t>
            </a:r>
            <a:r>
              <a:rPr lang="en-US" dirty="0" err="1" smtClean="0"/>
              <a:t>sievert</a:t>
            </a:r>
            <a:r>
              <a:rPr lang="en-US" dirty="0" smtClean="0"/>
              <a:t>.</a:t>
            </a:r>
          </a:p>
          <a:p>
            <a:r>
              <a:rPr lang="en-US" dirty="0" smtClean="0"/>
              <a:t>Radiation has both acute and chronic effects.</a:t>
            </a:r>
          </a:p>
          <a:p>
            <a:pPr lvl="1"/>
            <a:r>
              <a:rPr lang="en-US" dirty="0" smtClean="0"/>
              <a:t>An immediate dose of 1Sv will cause radiation sickness.  More than that can result in death.</a:t>
            </a:r>
          </a:p>
          <a:p>
            <a:pPr lvl="1"/>
            <a:r>
              <a:rPr lang="en-US" dirty="0" smtClean="0"/>
              <a:t>Long-term doses can lead to chronic effects such as cancer, sterility, birth detects, etc.</a:t>
            </a:r>
          </a:p>
          <a:p>
            <a:pPr lvl="1"/>
            <a:r>
              <a:rPr lang="en-US" dirty="0" smtClean="0"/>
              <a:t>  </a:t>
            </a:r>
            <a:endParaRPr lang="en-US" dirty="0"/>
          </a:p>
        </p:txBody>
      </p:sp>
      <p:sp>
        <p:nvSpPr>
          <p:cNvPr id="3" name="Slide Number Placeholder 2"/>
          <p:cNvSpPr>
            <a:spLocks noGrp="1"/>
          </p:cNvSpPr>
          <p:nvPr>
            <p:ph type="sldNum" sz="quarter" idx="15"/>
          </p:nvPr>
        </p:nvSpPr>
        <p:spPr/>
        <p:txBody>
          <a:bodyPr/>
          <a:lstStyle/>
          <a:p>
            <a:fld id="{6B231638-9090-4C10-9727-D0CD5A531E03}" type="slidenum">
              <a:rPr lang="en-US" smtClean="0"/>
              <a:pPr/>
              <a:t>42</a:t>
            </a:fld>
            <a:endParaRPr lang="en-US"/>
          </a:p>
        </p:txBody>
      </p:sp>
      <p:sp>
        <p:nvSpPr>
          <p:cNvPr id="4" name="Title 3"/>
          <p:cNvSpPr>
            <a:spLocks noGrp="1"/>
          </p:cNvSpPr>
          <p:nvPr>
            <p:ph type="title"/>
          </p:nvPr>
        </p:nvSpPr>
        <p:spPr>
          <a:xfrm>
            <a:off x="304800" y="152400"/>
            <a:ext cx="8534400" cy="914400"/>
          </a:xfrm>
        </p:spPr>
        <p:txBody>
          <a:bodyPr/>
          <a:lstStyle/>
          <a:p>
            <a:r>
              <a:rPr lang="en-US" dirty="0" smtClean="0"/>
              <a:t>How is Nuclear Radiation Measured?</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6B231638-9090-4C10-9727-D0CD5A531E03}" type="slidenum">
              <a:rPr lang="en-US" smtClean="0"/>
              <a:pPr/>
              <a:t>43</a:t>
            </a:fld>
            <a:endParaRPr lang="en-US"/>
          </a:p>
        </p:txBody>
      </p:sp>
      <p:sp>
        <p:nvSpPr>
          <p:cNvPr id="4" name="Title 3"/>
          <p:cNvSpPr>
            <a:spLocks noGrp="1"/>
          </p:cNvSpPr>
          <p:nvPr>
            <p:ph type="title"/>
          </p:nvPr>
        </p:nvSpPr>
        <p:spPr>
          <a:xfrm>
            <a:off x="304800" y="152400"/>
            <a:ext cx="8534400" cy="914400"/>
          </a:xfrm>
        </p:spPr>
        <p:txBody>
          <a:bodyPr/>
          <a:lstStyle/>
          <a:p>
            <a:r>
              <a:rPr lang="en-US" dirty="0" smtClean="0"/>
              <a:t>How is Nuclear Radiation Measured?</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971800" y="1219200"/>
            <a:ext cx="2920681" cy="53816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6B231638-9090-4C10-9727-D0CD5A531E03}" type="slidenum">
              <a:rPr lang="en-US" smtClean="0"/>
              <a:pPr/>
              <a:t>44</a:t>
            </a:fld>
            <a:endParaRPr lang="en-US"/>
          </a:p>
        </p:txBody>
      </p:sp>
      <p:sp>
        <p:nvSpPr>
          <p:cNvPr id="4" name="Title 3"/>
          <p:cNvSpPr>
            <a:spLocks noGrp="1"/>
          </p:cNvSpPr>
          <p:nvPr>
            <p:ph type="title"/>
          </p:nvPr>
        </p:nvSpPr>
        <p:spPr>
          <a:xfrm>
            <a:off x="304800" y="152400"/>
            <a:ext cx="8534400" cy="914400"/>
          </a:xfrm>
        </p:spPr>
        <p:txBody>
          <a:bodyPr/>
          <a:lstStyle/>
          <a:p>
            <a:r>
              <a:rPr lang="en-US" dirty="0" smtClean="0"/>
              <a:t>How is Nuclear Radiation Measured?</a:t>
            </a:r>
            <a:endParaRPr lang="en-US" dirty="0"/>
          </a:p>
        </p:txBody>
      </p:sp>
      <p:sp>
        <p:nvSpPr>
          <p:cNvPr id="5" name="Content Placeholder 4"/>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247775" y="1172256"/>
            <a:ext cx="5762625" cy="533331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6B231638-9090-4C10-9727-D0CD5A531E03}" type="slidenum">
              <a:rPr lang="en-US" smtClean="0"/>
              <a:pPr/>
              <a:t>45</a:t>
            </a:fld>
            <a:endParaRPr lang="en-US"/>
          </a:p>
        </p:txBody>
      </p:sp>
      <p:sp>
        <p:nvSpPr>
          <p:cNvPr id="4" name="Title 3"/>
          <p:cNvSpPr>
            <a:spLocks noGrp="1"/>
          </p:cNvSpPr>
          <p:nvPr>
            <p:ph type="title"/>
          </p:nvPr>
        </p:nvSpPr>
        <p:spPr>
          <a:xfrm>
            <a:off x="304800" y="152400"/>
            <a:ext cx="8534400" cy="914400"/>
          </a:xfrm>
        </p:spPr>
        <p:txBody>
          <a:bodyPr/>
          <a:lstStyle/>
          <a:p>
            <a:r>
              <a:rPr lang="en-US" dirty="0" smtClean="0"/>
              <a:t>How is Nuclear Radiation Measured?</a:t>
            </a:r>
            <a:endParaRPr lang="en-US" dirty="0"/>
          </a:p>
        </p:txBody>
      </p:sp>
      <p:sp>
        <p:nvSpPr>
          <p:cNvPr id="5" name="Content Placeholder 4"/>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152400" y="1219200"/>
            <a:ext cx="8791575" cy="48387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4294967295"/>
          </p:nvPr>
        </p:nvSpPr>
        <p:spPr>
          <a:xfrm>
            <a:off x="7239000" y="6400800"/>
            <a:ext cx="1905000" cy="457200"/>
          </a:xfrm>
          <a:prstGeom prst="rect">
            <a:avLst/>
          </a:prstGeom>
          <a:noFill/>
        </p:spPr>
        <p:txBody>
          <a:bodyPr/>
          <a:lstStyle/>
          <a:p>
            <a:fld id="{256B67B3-7DE0-4106-804A-C72C4089804E}" type="slidenum">
              <a:rPr lang="en-US" smtClean="0">
                <a:latin typeface="Times New Roman" pitchFamily="18" charset="0"/>
              </a:rPr>
              <a:pPr/>
              <a:t>46</a:t>
            </a:fld>
            <a:endParaRPr lang="en-US" smtClean="0">
              <a:latin typeface="Times New Roman" pitchFamily="18" charset="0"/>
            </a:endParaRPr>
          </a:p>
        </p:txBody>
      </p:sp>
      <p:sp>
        <p:nvSpPr>
          <p:cNvPr id="69635" name="Rectangle 2"/>
          <p:cNvSpPr>
            <a:spLocks noGrp="1" noChangeArrowheads="1"/>
          </p:cNvSpPr>
          <p:nvPr>
            <p:ph type="title"/>
          </p:nvPr>
        </p:nvSpPr>
        <p:spPr/>
        <p:txBody>
          <a:bodyPr/>
          <a:lstStyle/>
          <a:p>
            <a:pPr eaLnBrk="1" hangingPunct="1"/>
            <a:r>
              <a:rPr lang="en-US" smtClean="0"/>
              <a:t>How Do Nuclear Reactors Work</a:t>
            </a:r>
          </a:p>
        </p:txBody>
      </p:sp>
      <p:sp>
        <p:nvSpPr>
          <p:cNvPr id="69636" name="Rectangle 3"/>
          <p:cNvSpPr>
            <a:spLocks noGrp="1" noChangeArrowheads="1"/>
          </p:cNvSpPr>
          <p:nvPr>
            <p:ph type="body" idx="1"/>
          </p:nvPr>
        </p:nvSpPr>
        <p:spPr/>
        <p:txBody>
          <a:bodyPr/>
          <a:lstStyle/>
          <a:p>
            <a:pPr eaLnBrk="1" hangingPunct="1">
              <a:lnSpc>
                <a:spcPct val="90000"/>
              </a:lnSpc>
            </a:pPr>
            <a:r>
              <a:rPr lang="en-US" smtClean="0"/>
              <a:t>Most commonly used fuel is U</a:t>
            </a:r>
            <a:r>
              <a:rPr lang="en-US" baseline="30000" smtClean="0"/>
              <a:t>235, </a:t>
            </a:r>
            <a:r>
              <a:rPr lang="en-US" smtClean="0"/>
              <a:t>a naturally occurring radioactive isotope of uranium.</a:t>
            </a:r>
          </a:p>
          <a:p>
            <a:pPr lvl="2" eaLnBrk="1" hangingPunct="1">
              <a:lnSpc>
                <a:spcPct val="90000"/>
              </a:lnSpc>
            </a:pPr>
            <a:r>
              <a:rPr lang="en-US" smtClean="0"/>
              <a:t>Occurs naturally at 0.7% of uranium, but must be enriched to about of 3% to create a </a:t>
            </a:r>
            <a:r>
              <a:rPr lang="en-US" smtClean="0">
                <a:solidFill>
                  <a:schemeClr val="tx1"/>
                </a:solidFill>
              </a:rPr>
              <a:t>fuel pellet</a:t>
            </a:r>
            <a:r>
              <a:rPr lang="en-US" smtClean="0"/>
              <a:t>.</a:t>
            </a:r>
          </a:p>
        </p:txBody>
      </p:sp>
      <p:pic>
        <p:nvPicPr>
          <p:cNvPr id="69637" name="Picture 5"/>
          <p:cNvPicPr>
            <a:picLocks noChangeAspect="1" noChangeArrowheads="1"/>
          </p:cNvPicPr>
          <p:nvPr/>
        </p:nvPicPr>
        <p:blipFill>
          <a:blip r:embed="rId2" cstate="print"/>
          <a:srcRect/>
          <a:stretch>
            <a:fillRect/>
          </a:stretch>
        </p:blipFill>
        <p:spPr bwMode="auto">
          <a:xfrm>
            <a:off x="1752600" y="3657600"/>
            <a:ext cx="4648200" cy="3044825"/>
          </a:xfrm>
          <a:prstGeom prst="rect">
            <a:avLst/>
          </a:prstGeom>
          <a:noFill/>
          <a:ln w="9525">
            <a:noFill/>
            <a:miter lim="800000"/>
            <a:headEnd/>
            <a:tailEnd/>
          </a:ln>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04800" y="152400"/>
            <a:ext cx="8534400" cy="762000"/>
          </a:xfrm>
        </p:spPr>
        <p:txBody>
          <a:bodyPr/>
          <a:lstStyle/>
          <a:p>
            <a:r>
              <a:rPr lang="en-US" dirty="0" smtClean="0"/>
              <a:t>Uranium-235</a:t>
            </a:r>
          </a:p>
        </p:txBody>
      </p:sp>
      <p:sp>
        <p:nvSpPr>
          <p:cNvPr id="70659" name="Slide Number Placeholder 3"/>
          <p:cNvSpPr>
            <a:spLocks noGrp="1"/>
          </p:cNvSpPr>
          <p:nvPr>
            <p:ph type="sldNum" sz="quarter" idx="4294967295"/>
          </p:nvPr>
        </p:nvSpPr>
        <p:spPr>
          <a:xfrm>
            <a:off x="7239000" y="6400800"/>
            <a:ext cx="1905000" cy="457200"/>
          </a:xfrm>
          <a:prstGeom prst="rect">
            <a:avLst/>
          </a:prstGeom>
          <a:noFill/>
        </p:spPr>
        <p:txBody>
          <a:bodyPr/>
          <a:lstStyle/>
          <a:p>
            <a:fld id="{17A3DE46-B94F-4EAE-82B0-81420CEB0967}" type="slidenum">
              <a:rPr lang="en-US" smtClean="0">
                <a:latin typeface="Times New Roman" pitchFamily="18" charset="0"/>
              </a:rPr>
              <a:pPr/>
              <a:t>47</a:t>
            </a:fld>
            <a:endParaRPr lang="en-US" smtClean="0">
              <a:latin typeface="Times New Roman" pitchFamily="18" charset="0"/>
            </a:endParaRPr>
          </a:p>
        </p:txBody>
      </p:sp>
      <p:pic>
        <p:nvPicPr>
          <p:cNvPr id="70660" name="Picture 2"/>
          <p:cNvPicPr>
            <a:picLocks noChangeAspect="1" noChangeArrowheads="1"/>
          </p:cNvPicPr>
          <p:nvPr/>
        </p:nvPicPr>
        <p:blipFill>
          <a:blip r:embed="rId2" cstate="print"/>
          <a:srcRect/>
          <a:stretch>
            <a:fillRect/>
          </a:stretch>
        </p:blipFill>
        <p:spPr bwMode="auto">
          <a:xfrm>
            <a:off x="1905000" y="1043394"/>
            <a:ext cx="5029200" cy="5586005"/>
          </a:xfrm>
          <a:prstGeom prst="rect">
            <a:avLst/>
          </a:prstGeom>
          <a:noFill/>
          <a:ln w="9525">
            <a:noFill/>
            <a:miter lim="800000"/>
            <a:headEnd/>
            <a:tailEnd/>
          </a:ln>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4294967295"/>
          </p:nvPr>
        </p:nvSpPr>
        <p:spPr>
          <a:xfrm>
            <a:off x="7239000" y="6400800"/>
            <a:ext cx="1905000" cy="457200"/>
          </a:xfrm>
          <a:prstGeom prst="rect">
            <a:avLst/>
          </a:prstGeom>
          <a:noFill/>
        </p:spPr>
        <p:txBody>
          <a:bodyPr/>
          <a:lstStyle/>
          <a:p>
            <a:fld id="{55EA20B9-A573-4A12-99E2-A63479E4002A}" type="slidenum">
              <a:rPr lang="en-US" smtClean="0">
                <a:latin typeface="Times New Roman" pitchFamily="18" charset="0"/>
              </a:rPr>
              <a:pPr/>
              <a:t>48</a:t>
            </a:fld>
            <a:endParaRPr lang="en-US" smtClean="0">
              <a:latin typeface="Times New Roman" pitchFamily="18" charset="0"/>
            </a:endParaRPr>
          </a:p>
        </p:txBody>
      </p:sp>
      <p:sp>
        <p:nvSpPr>
          <p:cNvPr id="71683" name="Rectangle 2"/>
          <p:cNvSpPr>
            <a:spLocks noGrp="1" noChangeArrowheads="1"/>
          </p:cNvSpPr>
          <p:nvPr>
            <p:ph type="title"/>
          </p:nvPr>
        </p:nvSpPr>
        <p:spPr/>
        <p:txBody>
          <a:bodyPr>
            <a:normAutofit fontScale="90000"/>
          </a:bodyPr>
          <a:lstStyle/>
          <a:p>
            <a:pPr eaLnBrk="1" hangingPunct="1"/>
            <a:r>
              <a:rPr lang="en-US" smtClean="0"/>
              <a:t>How Do Nuclear Reactors Work Cont’d</a:t>
            </a:r>
          </a:p>
        </p:txBody>
      </p:sp>
      <p:sp>
        <p:nvSpPr>
          <p:cNvPr id="71684" name="Rectangle 3"/>
          <p:cNvSpPr>
            <a:spLocks noGrp="1" noChangeArrowheads="1"/>
          </p:cNvSpPr>
          <p:nvPr>
            <p:ph type="body" idx="1"/>
          </p:nvPr>
        </p:nvSpPr>
        <p:spPr/>
        <p:txBody>
          <a:bodyPr/>
          <a:lstStyle/>
          <a:p>
            <a:pPr eaLnBrk="1" hangingPunct="1">
              <a:lnSpc>
                <a:spcPct val="90000"/>
              </a:lnSpc>
            </a:pPr>
            <a:r>
              <a:rPr lang="en-US" dirty="0" smtClean="0"/>
              <a:t>Fuel pellets are cylinder-shaped (1.5cm long) stacked in hollow metal rods (4m long).</a:t>
            </a:r>
          </a:p>
          <a:p>
            <a:pPr lvl="1" eaLnBrk="1" hangingPunct="1">
              <a:lnSpc>
                <a:spcPct val="90000"/>
              </a:lnSpc>
            </a:pPr>
            <a:r>
              <a:rPr lang="en-US" dirty="0" smtClean="0"/>
              <a:t>About 100 rods and bundled together to make a </a:t>
            </a:r>
            <a:r>
              <a:rPr lang="en-US" dirty="0" smtClean="0">
                <a:solidFill>
                  <a:srgbClr val="FFFF00"/>
                </a:solidFill>
              </a:rPr>
              <a:t>fuel assembly</a:t>
            </a:r>
            <a:r>
              <a:rPr lang="en-US" dirty="0" smtClean="0"/>
              <a:t>.</a:t>
            </a:r>
          </a:p>
          <a:p>
            <a:pPr lvl="2" eaLnBrk="1" hangingPunct="1">
              <a:lnSpc>
                <a:spcPct val="90000"/>
              </a:lnSpc>
            </a:pPr>
            <a:r>
              <a:rPr lang="en-US" dirty="0" smtClean="0"/>
              <a:t>Thousands of fuel assemblies bundled in </a:t>
            </a:r>
            <a:r>
              <a:rPr lang="en-US" dirty="0" smtClean="0">
                <a:solidFill>
                  <a:srgbClr val="FFFF00"/>
                </a:solidFill>
              </a:rPr>
              <a:t>reactor core</a:t>
            </a:r>
            <a:endParaRPr lang="en-US" dirty="0" smtClean="0"/>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90600" y="381000"/>
            <a:ext cx="8153400" cy="1143000"/>
          </a:xfrm>
        </p:spPr>
        <p:txBody>
          <a:bodyPr>
            <a:normAutofit fontScale="90000"/>
          </a:bodyPr>
          <a:lstStyle/>
          <a:p>
            <a:r>
              <a:rPr lang="en-US">
                <a:cs typeface="Times New Roman" charset="0"/>
              </a:rPr>
              <a:t>Fuel Rods Filled With Pellets Are Grouped Into Fuel Assemblies</a:t>
            </a:r>
            <a:endParaRPr lang="en-US"/>
          </a:p>
        </p:txBody>
      </p:sp>
      <p:sp>
        <p:nvSpPr>
          <p:cNvPr id="67587" name="Rectangle 3"/>
          <p:cNvSpPr>
            <a:spLocks noGrp="1" noChangeArrowheads="1"/>
          </p:cNvSpPr>
          <p:nvPr>
            <p:ph type="body" idx="1"/>
          </p:nvPr>
        </p:nvSpPr>
        <p:spPr/>
        <p:txBody>
          <a:bodyPr/>
          <a:lstStyle/>
          <a:p>
            <a:endParaRPr lang="en-US"/>
          </a:p>
        </p:txBody>
      </p:sp>
      <p:pic>
        <p:nvPicPr>
          <p:cNvPr id="67589" name="Picture 5" descr="Y:\Britt\assembly, rod, pellets.jpg"/>
          <p:cNvPicPr>
            <a:picLocks noChangeAspect="1" noChangeArrowheads="1"/>
          </p:cNvPicPr>
          <p:nvPr/>
        </p:nvPicPr>
        <p:blipFill>
          <a:blip r:embed="rId3" cstate="print"/>
          <a:srcRect/>
          <a:stretch>
            <a:fillRect/>
          </a:stretch>
        </p:blipFill>
        <p:spPr bwMode="auto">
          <a:xfrm>
            <a:off x="1066800" y="1600200"/>
            <a:ext cx="6705600" cy="5029200"/>
          </a:xfrm>
          <a:prstGeom prst="rect">
            <a:avLst/>
          </a:prstGeom>
          <a:noFill/>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4294967295"/>
          </p:nvPr>
        </p:nvSpPr>
        <p:spPr>
          <a:xfrm>
            <a:off x="7239000" y="6400800"/>
            <a:ext cx="1905000" cy="457200"/>
          </a:xfrm>
          <a:prstGeom prst="rect">
            <a:avLst/>
          </a:prstGeom>
          <a:noFill/>
        </p:spPr>
        <p:txBody>
          <a:bodyPr/>
          <a:lstStyle/>
          <a:p>
            <a:fld id="{68DB3153-3449-4C5B-9453-550B35B3736F}" type="slidenum">
              <a:rPr lang="en-US" smtClean="0">
                <a:latin typeface="Times New Roman" pitchFamily="18" charset="0"/>
              </a:rPr>
              <a:pPr/>
              <a:t>5</a:t>
            </a:fld>
            <a:endParaRPr lang="en-US" smtClean="0">
              <a:latin typeface="Times New Roman" pitchFamily="18" charset="0"/>
            </a:endParaRPr>
          </a:p>
        </p:txBody>
      </p:sp>
      <p:sp>
        <p:nvSpPr>
          <p:cNvPr id="35843" name="Rectangle 2"/>
          <p:cNvSpPr>
            <a:spLocks noGrp="1" noChangeArrowheads="1"/>
          </p:cNvSpPr>
          <p:nvPr>
            <p:ph type="title"/>
          </p:nvPr>
        </p:nvSpPr>
        <p:spPr/>
        <p:txBody>
          <a:bodyPr>
            <a:normAutofit fontScale="90000"/>
          </a:bodyPr>
          <a:lstStyle/>
          <a:p>
            <a:pPr eaLnBrk="1" hangingPunct="1"/>
            <a:r>
              <a:rPr lang="en-US" smtClean="0"/>
              <a:t>Worldwide Commercial Energy Production</a:t>
            </a:r>
          </a:p>
        </p:txBody>
      </p:sp>
      <p:pic>
        <p:nvPicPr>
          <p:cNvPr id="35844" name="Picture 6" descr=" 12_01.jpg                                                      000FB6C2&#10;new_server                     BA94D705:"/>
          <p:cNvPicPr>
            <a:picLocks noChangeAspect="1" noChangeArrowheads="1"/>
          </p:cNvPicPr>
          <p:nvPr/>
        </p:nvPicPr>
        <p:blipFill>
          <a:blip r:embed="rId2" cstate="print"/>
          <a:srcRect/>
          <a:stretch>
            <a:fillRect/>
          </a:stretch>
        </p:blipFill>
        <p:spPr bwMode="auto">
          <a:xfrm>
            <a:off x="185738" y="850900"/>
            <a:ext cx="8610600" cy="57261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4294967295"/>
          </p:nvPr>
        </p:nvSpPr>
        <p:spPr>
          <a:xfrm>
            <a:off x="7239000" y="6400800"/>
            <a:ext cx="1905000" cy="457200"/>
          </a:xfrm>
          <a:prstGeom prst="rect">
            <a:avLst/>
          </a:prstGeom>
          <a:noFill/>
        </p:spPr>
        <p:txBody>
          <a:bodyPr/>
          <a:lstStyle/>
          <a:p>
            <a:fld id="{3ADCCFD4-0B27-4915-BEB0-6D6D8BA22644}" type="slidenum">
              <a:rPr lang="en-US" smtClean="0">
                <a:latin typeface="Times New Roman" pitchFamily="18" charset="0"/>
              </a:rPr>
              <a:pPr/>
              <a:t>50</a:t>
            </a:fld>
            <a:endParaRPr lang="en-US" smtClean="0">
              <a:latin typeface="Times New Roman" pitchFamily="18" charset="0"/>
            </a:endParaRPr>
          </a:p>
        </p:txBody>
      </p:sp>
      <p:sp>
        <p:nvSpPr>
          <p:cNvPr id="72707" name="Rectangle 2"/>
          <p:cNvSpPr>
            <a:spLocks noGrp="1" noChangeArrowheads="1"/>
          </p:cNvSpPr>
          <p:nvPr>
            <p:ph type="title"/>
          </p:nvPr>
        </p:nvSpPr>
        <p:spPr/>
        <p:txBody>
          <a:bodyPr/>
          <a:lstStyle/>
          <a:p>
            <a:pPr eaLnBrk="1" hangingPunct="1"/>
            <a:r>
              <a:rPr lang="en-US" smtClean="0"/>
              <a:t>Nuclear Fission</a:t>
            </a:r>
          </a:p>
        </p:txBody>
      </p:sp>
      <p:pic>
        <p:nvPicPr>
          <p:cNvPr id="56323" name="Picture 3" descr="Fig21"/>
          <p:cNvPicPr>
            <a:picLocks noChangeAspect="1" noChangeArrowheads="1"/>
          </p:cNvPicPr>
          <p:nvPr/>
        </p:nvPicPr>
        <p:blipFill>
          <a:blip r:embed="rId2" cstate="print"/>
          <a:srcRect/>
          <a:stretch>
            <a:fillRect/>
          </a:stretch>
        </p:blipFill>
        <p:spPr bwMode="auto">
          <a:xfrm>
            <a:off x="5562600" y="685800"/>
            <a:ext cx="3305175" cy="5686425"/>
          </a:xfrm>
          <a:prstGeom prst="rect">
            <a:avLst/>
          </a:prstGeom>
          <a:noFill/>
          <a:ln w="9525">
            <a:noFill/>
            <a:miter lim="800000"/>
            <a:headEnd/>
            <a:tailEnd/>
          </a:ln>
        </p:spPr>
      </p:pic>
      <p:sp>
        <p:nvSpPr>
          <p:cNvPr id="5" name="Rectangle 4"/>
          <p:cNvSpPr/>
          <p:nvPr/>
        </p:nvSpPr>
        <p:spPr>
          <a:xfrm>
            <a:off x="457200" y="1600200"/>
            <a:ext cx="4572000" cy="2677656"/>
          </a:xfrm>
          <a:prstGeom prst="rect">
            <a:avLst/>
          </a:prstGeom>
        </p:spPr>
        <p:txBody>
          <a:bodyPr wrap="square">
            <a:spAutoFit/>
          </a:bodyPr>
          <a:lstStyle/>
          <a:p>
            <a:pPr eaLnBrk="1" hangingPunct="1"/>
            <a:r>
              <a:rPr lang="en-US" dirty="0" smtClean="0">
                <a:latin typeface="+mn-lt"/>
              </a:rPr>
              <a:t>When struck by neutrons, radioactive uranium atoms undergo </a:t>
            </a:r>
            <a:r>
              <a:rPr lang="en-US" dirty="0" smtClean="0">
                <a:solidFill>
                  <a:srgbClr val="FFFF00"/>
                </a:solidFill>
                <a:latin typeface="+mn-lt"/>
              </a:rPr>
              <a:t>nuclear fission</a:t>
            </a:r>
            <a:r>
              <a:rPr lang="en-US" dirty="0" smtClean="0">
                <a:latin typeface="+mn-lt"/>
              </a:rPr>
              <a:t>, releasing energy and more neutrons.</a:t>
            </a:r>
          </a:p>
          <a:p>
            <a:pPr lvl="1" eaLnBrk="1" hangingPunct="1"/>
            <a:r>
              <a:rPr lang="en-US" dirty="0" smtClean="0">
                <a:latin typeface="+mn-lt"/>
              </a:rPr>
              <a:t>Triggers nuclear </a:t>
            </a:r>
            <a:r>
              <a:rPr lang="en-US" dirty="0" smtClean="0">
                <a:solidFill>
                  <a:srgbClr val="FFFF00"/>
                </a:solidFill>
                <a:latin typeface="+mn-lt"/>
              </a:rPr>
              <a:t>chain reaction</a:t>
            </a:r>
            <a:r>
              <a:rPr lang="en-US" dirty="0" smtClean="0">
                <a:latin typeface="+mn-lt"/>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checkerboard(across)">
                                      <p:cBhvr>
                                        <p:cTn id="7"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4294967295"/>
          </p:nvPr>
        </p:nvSpPr>
        <p:spPr>
          <a:xfrm>
            <a:off x="7239000" y="6400800"/>
            <a:ext cx="1905000" cy="457200"/>
          </a:xfrm>
          <a:prstGeom prst="rect">
            <a:avLst/>
          </a:prstGeom>
          <a:noFill/>
        </p:spPr>
        <p:txBody>
          <a:bodyPr/>
          <a:lstStyle/>
          <a:p>
            <a:fld id="{3F96EE2A-9A8A-487A-9B76-94B77336D4CE}" type="slidenum">
              <a:rPr lang="en-US" smtClean="0">
                <a:latin typeface="Times New Roman" pitchFamily="18" charset="0"/>
              </a:rPr>
              <a:pPr/>
              <a:t>51</a:t>
            </a:fld>
            <a:endParaRPr lang="en-US" smtClean="0">
              <a:latin typeface="Times New Roman" pitchFamily="18" charset="0"/>
            </a:endParaRPr>
          </a:p>
        </p:txBody>
      </p:sp>
      <p:sp>
        <p:nvSpPr>
          <p:cNvPr id="73731" name="Rectangle 2"/>
          <p:cNvSpPr>
            <a:spLocks noGrp="1" noChangeArrowheads="1"/>
          </p:cNvSpPr>
          <p:nvPr>
            <p:ph type="title"/>
          </p:nvPr>
        </p:nvSpPr>
        <p:spPr>
          <a:xfrm>
            <a:off x="304800" y="152400"/>
            <a:ext cx="8534400" cy="1143000"/>
          </a:xfrm>
        </p:spPr>
        <p:txBody>
          <a:bodyPr>
            <a:normAutofit fontScale="90000"/>
          </a:bodyPr>
          <a:lstStyle/>
          <a:p>
            <a:pPr eaLnBrk="1" hangingPunct="1"/>
            <a:r>
              <a:rPr lang="en-US" dirty="0" smtClean="0"/>
              <a:t>How Do Nuclear Reactors Work Cont’d</a:t>
            </a:r>
          </a:p>
        </p:txBody>
      </p:sp>
      <p:sp>
        <p:nvSpPr>
          <p:cNvPr id="73732" name="Rectangle 3"/>
          <p:cNvSpPr>
            <a:spLocks noGrp="1" noChangeArrowheads="1"/>
          </p:cNvSpPr>
          <p:nvPr>
            <p:ph type="body" idx="1"/>
          </p:nvPr>
        </p:nvSpPr>
        <p:spPr/>
        <p:txBody>
          <a:bodyPr/>
          <a:lstStyle/>
          <a:p>
            <a:pPr eaLnBrk="1" hangingPunct="1"/>
            <a:r>
              <a:rPr lang="en-US" sz="2800" dirty="0" smtClean="0"/>
              <a:t>Reaction is moderated in a power plant by neutron-absorbing solution (</a:t>
            </a:r>
            <a:r>
              <a:rPr lang="en-US" sz="2800" dirty="0" smtClean="0">
                <a:solidFill>
                  <a:srgbClr val="FFFF00"/>
                </a:solidFill>
              </a:rPr>
              <a:t>Moderator</a:t>
            </a:r>
            <a:r>
              <a:rPr lang="en-US" sz="2800" dirty="0" smtClean="0"/>
              <a:t>).</a:t>
            </a:r>
          </a:p>
          <a:p>
            <a:pPr lvl="1" eaLnBrk="1" hangingPunct="1"/>
            <a:r>
              <a:rPr lang="en-US" sz="2800" dirty="0" smtClean="0"/>
              <a:t>In addition, </a:t>
            </a:r>
            <a:r>
              <a:rPr lang="en-US" sz="2800" dirty="0" smtClean="0">
                <a:solidFill>
                  <a:srgbClr val="FFFF00"/>
                </a:solidFill>
              </a:rPr>
              <a:t>Control Rods</a:t>
            </a:r>
            <a:r>
              <a:rPr lang="en-US" sz="2800" dirty="0" smtClean="0"/>
              <a:t> composed of neutron-absorbing material are inserted into spaces between fuel assemblies to control reaction rate.</a:t>
            </a:r>
          </a:p>
          <a:p>
            <a:pPr lvl="2" eaLnBrk="1" hangingPunct="1"/>
            <a:r>
              <a:rPr lang="en-US" sz="2400" dirty="0" smtClean="0"/>
              <a:t>Water or other coolant is circulated between the fuel rods to remove excess heat.</a:t>
            </a:r>
          </a:p>
          <a:p>
            <a:pPr eaLnBrk="1" hangingPunct="1"/>
            <a:endParaRPr lang="en-US" dirty="0" smtClean="0"/>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99" name="Picture 23" descr="C:\NEI files\NEI public slide shows\Presentation 2\2-12.jpg"/>
          <p:cNvPicPr>
            <a:picLocks noChangeAspect="1" noChangeArrowheads="1"/>
          </p:cNvPicPr>
          <p:nvPr/>
        </p:nvPicPr>
        <p:blipFill>
          <a:blip r:embed="rId3" cstate="print">
            <a:clrChange>
              <a:clrFrom>
                <a:srgbClr val="222A67"/>
              </a:clrFrom>
              <a:clrTo>
                <a:srgbClr val="222A67">
                  <a:alpha val="0"/>
                </a:srgbClr>
              </a:clrTo>
            </a:clrChange>
          </a:blip>
          <a:srcRect/>
          <a:stretch>
            <a:fillRect/>
          </a:stretch>
        </p:blipFill>
        <p:spPr bwMode="auto">
          <a:xfrm>
            <a:off x="990600" y="990600"/>
            <a:ext cx="7620000" cy="5216525"/>
          </a:xfrm>
          <a:prstGeom prst="rect">
            <a:avLst/>
          </a:prstGeom>
          <a:noFill/>
        </p:spPr>
      </p:pic>
      <p:sp>
        <p:nvSpPr>
          <p:cNvPr id="75793" name="Line 17"/>
          <p:cNvSpPr>
            <a:spLocks noChangeShapeType="1"/>
          </p:cNvSpPr>
          <p:nvPr/>
        </p:nvSpPr>
        <p:spPr bwMode="auto">
          <a:xfrm flipH="1">
            <a:off x="2903538" y="4279900"/>
            <a:ext cx="1135062" cy="0"/>
          </a:xfrm>
          <a:prstGeom prst="line">
            <a:avLst/>
          </a:prstGeom>
          <a:noFill/>
          <a:ln w="12700">
            <a:solidFill>
              <a:srgbClr val="000000"/>
            </a:solidFill>
            <a:round/>
            <a:headEnd type="none" w="sm" len="sm"/>
            <a:tailEnd type="triangle" w="sm" len="sm"/>
          </a:ln>
          <a:effectLst/>
        </p:spPr>
        <p:txBody>
          <a:bodyPr/>
          <a:lstStyle/>
          <a:p>
            <a:endParaRPr lang="en-US"/>
          </a:p>
        </p:txBody>
      </p:sp>
      <p:sp>
        <p:nvSpPr>
          <p:cNvPr id="75794" name="Line 18"/>
          <p:cNvSpPr>
            <a:spLocks noChangeShapeType="1"/>
          </p:cNvSpPr>
          <p:nvPr/>
        </p:nvSpPr>
        <p:spPr bwMode="auto">
          <a:xfrm flipV="1">
            <a:off x="5486400" y="3905250"/>
            <a:ext cx="1295400" cy="381000"/>
          </a:xfrm>
          <a:prstGeom prst="line">
            <a:avLst/>
          </a:prstGeom>
          <a:noFill/>
          <a:ln w="12700">
            <a:solidFill>
              <a:srgbClr val="000000"/>
            </a:solidFill>
            <a:round/>
            <a:headEnd type="none" w="sm" len="sm"/>
            <a:tailEnd type="triangle" w="sm" len="sm"/>
          </a:ln>
          <a:effectLst/>
        </p:spPr>
        <p:txBody>
          <a:bodyPr/>
          <a:lstStyle/>
          <a:p>
            <a:endParaRPr lang="en-US"/>
          </a:p>
        </p:txBody>
      </p:sp>
      <p:sp>
        <p:nvSpPr>
          <p:cNvPr id="75795" name="Line 19"/>
          <p:cNvSpPr>
            <a:spLocks noChangeShapeType="1"/>
          </p:cNvSpPr>
          <p:nvPr/>
        </p:nvSpPr>
        <p:spPr bwMode="auto">
          <a:xfrm flipH="1">
            <a:off x="2844800" y="3517900"/>
            <a:ext cx="1193800" cy="0"/>
          </a:xfrm>
          <a:prstGeom prst="line">
            <a:avLst/>
          </a:prstGeom>
          <a:noFill/>
          <a:ln w="12700">
            <a:solidFill>
              <a:srgbClr val="000000"/>
            </a:solidFill>
            <a:round/>
            <a:headEnd type="none" w="sm" len="sm"/>
            <a:tailEnd type="triangle" w="sm" len="sm"/>
          </a:ln>
          <a:effectLst/>
        </p:spPr>
        <p:txBody>
          <a:bodyPr/>
          <a:lstStyle/>
          <a:p>
            <a:endParaRPr lang="en-US"/>
          </a:p>
        </p:txBody>
      </p:sp>
      <p:sp>
        <p:nvSpPr>
          <p:cNvPr id="75796" name="Line 20"/>
          <p:cNvSpPr>
            <a:spLocks noChangeShapeType="1"/>
          </p:cNvSpPr>
          <p:nvPr/>
        </p:nvSpPr>
        <p:spPr bwMode="auto">
          <a:xfrm>
            <a:off x="5486400" y="3517900"/>
            <a:ext cx="1168400" cy="0"/>
          </a:xfrm>
          <a:prstGeom prst="line">
            <a:avLst/>
          </a:prstGeom>
          <a:noFill/>
          <a:ln w="12700">
            <a:solidFill>
              <a:srgbClr val="000000"/>
            </a:solidFill>
            <a:round/>
            <a:headEnd type="none" w="sm" len="sm"/>
            <a:tailEnd type="triangle" w="sm" len="sm"/>
          </a:ln>
          <a:effectLst/>
        </p:spPr>
        <p:txBody>
          <a:bodyPr/>
          <a:lstStyle/>
          <a:p>
            <a:endParaRPr lang="en-US"/>
          </a:p>
        </p:txBody>
      </p:sp>
      <p:sp>
        <p:nvSpPr>
          <p:cNvPr id="75778" name="Rectangle 2"/>
          <p:cNvSpPr>
            <a:spLocks noGrp="1" noChangeArrowheads="1"/>
          </p:cNvSpPr>
          <p:nvPr>
            <p:ph type="title"/>
          </p:nvPr>
        </p:nvSpPr>
        <p:spPr>
          <a:xfrm>
            <a:off x="1143000" y="381000"/>
            <a:ext cx="7772400" cy="609600"/>
          </a:xfrm>
        </p:spPr>
        <p:txBody>
          <a:bodyPr>
            <a:normAutofit fontScale="90000"/>
          </a:bodyPr>
          <a:lstStyle/>
          <a:p>
            <a:r>
              <a:rPr lang="en-US" dirty="0">
                <a:cs typeface="Times New Roman" charset="0"/>
              </a:rPr>
              <a:t>Controlling the Chain Reaction</a:t>
            </a:r>
            <a:r>
              <a:rPr lang="en-US" dirty="0"/>
              <a:t> </a:t>
            </a:r>
          </a:p>
        </p:txBody>
      </p:sp>
      <p:sp>
        <p:nvSpPr>
          <p:cNvPr id="75785" name="Text Box 9"/>
          <p:cNvSpPr txBox="1">
            <a:spLocks noChangeArrowheads="1"/>
          </p:cNvSpPr>
          <p:nvPr/>
        </p:nvSpPr>
        <p:spPr bwMode="auto">
          <a:xfrm>
            <a:off x="3962400" y="4038600"/>
            <a:ext cx="1566863" cy="396875"/>
          </a:xfrm>
          <a:prstGeom prst="rect">
            <a:avLst/>
          </a:prstGeom>
          <a:noFill/>
          <a:ln w="12700">
            <a:noFill/>
            <a:miter lim="800000"/>
            <a:headEnd type="none" w="sm" len="sm"/>
            <a:tailEnd type="none" w="sm" len="sm"/>
          </a:ln>
          <a:effectLst/>
        </p:spPr>
        <p:txBody>
          <a:bodyPr wrap="none">
            <a:spAutoFit/>
          </a:bodyPr>
          <a:lstStyle/>
          <a:p>
            <a:r>
              <a:rPr lang="en-US" sz="2000" i="0">
                <a:latin typeface="Arial" charset="0"/>
              </a:rPr>
              <a:t>Control rods</a:t>
            </a:r>
          </a:p>
        </p:txBody>
      </p:sp>
      <p:sp>
        <p:nvSpPr>
          <p:cNvPr id="75786" name="Text Box 10"/>
          <p:cNvSpPr txBox="1">
            <a:spLocks noChangeArrowheads="1"/>
          </p:cNvSpPr>
          <p:nvPr/>
        </p:nvSpPr>
        <p:spPr bwMode="auto">
          <a:xfrm>
            <a:off x="4038600" y="2971800"/>
            <a:ext cx="1484313" cy="701675"/>
          </a:xfrm>
          <a:prstGeom prst="rect">
            <a:avLst/>
          </a:prstGeom>
          <a:noFill/>
          <a:ln w="12700">
            <a:noFill/>
            <a:miter lim="800000"/>
            <a:headEnd type="none" w="sm" len="sm"/>
            <a:tailEnd type="none" w="sm" len="sm"/>
          </a:ln>
          <a:effectLst/>
        </p:spPr>
        <p:txBody>
          <a:bodyPr wrap="none">
            <a:spAutoFit/>
          </a:bodyPr>
          <a:lstStyle/>
          <a:p>
            <a:r>
              <a:rPr lang="en-US" sz="2000" i="0">
                <a:latin typeface="Arial" charset="0"/>
              </a:rPr>
              <a:t>Fuel </a:t>
            </a:r>
          </a:p>
          <a:p>
            <a:r>
              <a:rPr lang="en-US" sz="2000" i="0">
                <a:latin typeface="Arial" charset="0"/>
              </a:rPr>
              <a:t>Assemblies</a:t>
            </a:r>
          </a:p>
        </p:txBody>
      </p:sp>
      <p:sp>
        <p:nvSpPr>
          <p:cNvPr id="75787" name="Line 11"/>
          <p:cNvSpPr>
            <a:spLocks noChangeShapeType="1"/>
          </p:cNvSpPr>
          <p:nvPr/>
        </p:nvSpPr>
        <p:spPr bwMode="auto">
          <a:xfrm flipH="1">
            <a:off x="2895600" y="4267200"/>
            <a:ext cx="11430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75788" name="Line 12"/>
          <p:cNvSpPr>
            <a:spLocks noChangeShapeType="1"/>
          </p:cNvSpPr>
          <p:nvPr/>
        </p:nvSpPr>
        <p:spPr bwMode="auto">
          <a:xfrm flipV="1">
            <a:off x="5486400" y="3886200"/>
            <a:ext cx="1295400" cy="381000"/>
          </a:xfrm>
          <a:prstGeom prst="line">
            <a:avLst/>
          </a:prstGeom>
          <a:noFill/>
          <a:ln w="12700">
            <a:solidFill>
              <a:schemeClr val="tx1"/>
            </a:solidFill>
            <a:round/>
            <a:headEnd type="none" w="sm" len="sm"/>
            <a:tailEnd type="triangle" w="sm" len="sm"/>
          </a:ln>
          <a:effectLst/>
        </p:spPr>
        <p:txBody>
          <a:bodyPr/>
          <a:lstStyle/>
          <a:p>
            <a:endParaRPr lang="en-US"/>
          </a:p>
        </p:txBody>
      </p:sp>
      <p:sp>
        <p:nvSpPr>
          <p:cNvPr id="75789" name="Line 13"/>
          <p:cNvSpPr>
            <a:spLocks noChangeShapeType="1"/>
          </p:cNvSpPr>
          <p:nvPr/>
        </p:nvSpPr>
        <p:spPr bwMode="auto">
          <a:xfrm flipH="1">
            <a:off x="2819400" y="3505200"/>
            <a:ext cx="12192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75790" name="Line 14"/>
          <p:cNvSpPr>
            <a:spLocks noChangeShapeType="1"/>
          </p:cNvSpPr>
          <p:nvPr/>
        </p:nvSpPr>
        <p:spPr bwMode="auto">
          <a:xfrm>
            <a:off x="5486400" y="3505200"/>
            <a:ext cx="11430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75791" name="Text Box 15"/>
          <p:cNvSpPr txBox="1">
            <a:spLocks noChangeArrowheads="1"/>
          </p:cNvSpPr>
          <p:nvPr/>
        </p:nvSpPr>
        <p:spPr bwMode="auto">
          <a:xfrm>
            <a:off x="1066800" y="5715000"/>
            <a:ext cx="3217863" cy="822325"/>
          </a:xfrm>
          <a:prstGeom prst="rect">
            <a:avLst/>
          </a:prstGeom>
          <a:noFill/>
          <a:ln w="12700">
            <a:noFill/>
            <a:miter lim="800000"/>
            <a:headEnd type="none" w="sm" len="sm"/>
            <a:tailEnd type="none" w="sm" len="sm"/>
          </a:ln>
          <a:effectLst/>
        </p:spPr>
        <p:txBody>
          <a:bodyPr wrap="none">
            <a:spAutoFit/>
          </a:bodyPr>
          <a:lstStyle/>
          <a:p>
            <a:r>
              <a:rPr lang="en-US" i="0">
                <a:latin typeface="Arial" charset="0"/>
              </a:rPr>
              <a:t>Withdraw control rods,</a:t>
            </a:r>
          </a:p>
          <a:p>
            <a:r>
              <a:rPr lang="en-US" i="0">
                <a:latin typeface="Arial" charset="0"/>
              </a:rPr>
              <a:t>reaction increases</a:t>
            </a:r>
          </a:p>
        </p:txBody>
      </p:sp>
      <p:sp>
        <p:nvSpPr>
          <p:cNvPr id="75792" name="Text Box 16"/>
          <p:cNvSpPr txBox="1">
            <a:spLocks noChangeArrowheads="1"/>
          </p:cNvSpPr>
          <p:nvPr/>
        </p:nvSpPr>
        <p:spPr bwMode="auto">
          <a:xfrm>
            <a:off x="5257800" y="5715000"/>
            <a:ext cx="2762250" cy="822325"/>
          </a:xfrm>
          <a:prstGeom prst="rect">
            <a:avLst/>
          </a:prstGeom>
          <a:noFill/>
          <a:ln w="12700">
            <a:noFill/>
            <a:miter lim="800000"/>
            <a:headEnd type="none" w="sm" len="sm"/>
            <a:tailEnd type="none" w="sm" len="sm"/>
          </a:ln>
          <a:effectLst/>
        </p:spPr>
        <p:txBody>
          <a:bodyPr wrap="none">
            <a:spAutoFit/>
          </a:bodyPr>
          <a:lstStyle/>
          <a:p>
            <a:r>
              <a:rPr lang="en-US" i="0">
                <a:latin typeface="Arial" charset="0"/>
              </a:rPr>
              <a:t>Insert control rods,</a:t>
            </a:r>
          </a:p>
          <a:p>
            <a:r>
              <a:rPr lang="en-US" i="0">
                <a:latin typeface="Arial" charset="0"/>
              </a:rPr>
              <a:t>reaction decreases</a:t>
            </a: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4294967295"/>
          </p:nvPr>
        </p:nvSpPr>
        <p:spPr>
          <a:xfrm>
            <a:off x="8153400" y="6553200"/>
            <a:ext cx="990600" cy="304800"/>
          </a:xfrm>
          <a:prstGeom prst="rect">
            <a:avLst/>
          </a:prstGeom>
          <a:noFill/>
        </p:spPr>
        <p:txBody>
          <a:bodyPr/>
          <a:lstStyle/>
          <a:p>
            <a:fld id="{F72C3D7D-8BD6-439E-A9B1-D79FDBD16144}" type="slidenum">
              <a:rPr lang="en-US" smtClean="0">
                <a:latin typeface="Times New Roman" pitchFamily="18" charset="0"/>
              </a:rPr>
              <a:pPr/>
              <a:t>53</a:t>
            </a:fld>
            <a:endParaRPr lang="en-US" dirty="0" smtClean="0">
              <a:latin typeface="Times New Roman" pitchFamily="18" charset="0"/>
            </a:endParaRPr>
          </a:p>
        </p:txBody>
      </p:sp>
      <p:sp>
        <p:nvSpPr>
          <p:cNvPr id="74755" name="Rectangle 2"/>
          <p:cNvSpPr>
            <a:spLocks noGrp="1" noChangeArrowheads="1"/>
          </p:cNvSpPr>
          <p:nvPr>
            <p:ph type="title"/>
          </p:nvPr>
        </p:nvSpPr>
        <p:spPr/>
        <p:txBody>
          <a:bodyPr/>
          <a:lstStyle/>
          <a:p>
            <a:pPr eaLnBrk="1" hangingPunct="1"/>
            <a:r>
              <a:rPr lang="en-US" smtClean="0"/>
              <a:t>Kinds of Reactors</a:t>
            </a:r>
          </a:p>
        </p:txBody>
      </p:sp>
      <p:sp>
        <p:nvSpPr>
          <p:cNvPr id="74756" name="Rectangle 3"/>
          <p:cNvSpPr>
            <a:spLocks noGrp="1" noChangeArrowheads="1"/>
          </p:cNvSpPr>
          <p:nvPr>
            <p:ph type="body" idx="1"/>
          </p:nvPr>
        </p:nvSpPr>
        <p:spPr/>
        <p:txBody>
          <a:bodyPr>
            <a:normAutofit/>
          </a:bodyPr>
          <a:lstStyle/>
          <a:p>
            <a:pPr eaLnBrk="1" hangingPunct="1"/>
            <a:r>
              <a:rPr lang="en-US" sz="2300" dirty="0" smtClean="0"/>
              <a:t>Seventy percent of nuclear power plants are </a:t>
            </a:r>
            <a:r>
              <a:rPr lang="en-US" sz="2300" dirty="0" smtClean="0">
                <a:solidFill>
                  <a:srgbClr val="FFFF00"/>
                </a:solidFill>
              </a:rPr>
              <a:t>pressurized water reactors</a:t>
            </a:r>
            <a:r>
              <a:rPr lang="en-US" sz="2300" dirty="0" smtClean="0"/>
              <a:t>.</a:t>
            </a:r>
          </a:p>
          <a:p>
            <a:pPr lvl="1" eaLnBrk="1" hangingPunct="1"/>
            <a:r>
              <a:rPr lang="en-US" sz="2200" dirty="0" smtClean="0"/>
              <a:t>Water circulated through core to absorb heat from fuel rods.</a:t>
            </a:r>
          </a:p>
          <a:p>
            <a:pPr lvl="2" eaLnBrk="1" hangingPunct="1"/>
            <a:r>
              <a:rPr lang="en-US" sz="2200" dirty="0" smtClean="0"/>
              <a:t>Pumped to steam generator where it heats a secondary loop.</a:t>
            </a:r>
          </a:p>
          <a:p>
            <a:pPr lvl="3" eaLnBrk="1" hangingPunct="1"/>
            <a:r>
              <a:rPr lang="en-US" sz="2200" dirty="0" smtClean="0"/>
              <a:t>Steam from secondary loop drives high-speed turbine producing electricity.</a:t>
            </a:r>
          </a:p>
        </p:txBody>
      </p:sp>
      <p:pic>
        <p:nvPicPr>
          <p:cNvPr id="6" name="Picture 7" descr="C:\NEI files\NEI public slide shows\pres 2\art\pwr.jpg"/>
          <p:cNvPicPr>
            <a:picLocks noChangeAspect="1" noChangeArrowheads="1"/>
          </p:cNvPicPr>
          <p:nvPr/>
        </p:nvPicPr>
        <p:blipFill>
          <a:blip r:embed="rId2" cstate="print"/>
          <a:srcRect/>
          <a:stretch>
            <a:fillRect/>
          </a:stretch>
        </p:blipFill>
        <p:spPr bwMode="auto">
          <a:xfrm>
            <a:off x="4267659" y="3581400"/>
            <a:ext cx="3961941" cy="2971800"/>
          </a:xfrm>
          <a:prstGeom prst="rect">
            <a:avLst/>
          </a:prstGeom>
          <a:noFill/>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4294967295"/>
          </p:nvPr>
        </p:nvSpPr>
        <p:spPr>
          <a:xfrm>
            <a:off x="7239000" y="6400800"/>
            <a:ext cx="1905000" cy="457200"/>
          </a:xfrm>
          <a:prstGeom prst="rect">
            <a:avLst/>
          </a:prstGeom>
          <a:noFill/>
        </p:spPr>
        <p:txBody>
          <a:bodyPr/>
          <a:lstStyle/>
          <a:p>
            <a:fld id="{BBF2DC85-101E-4CBB-A8E2-F59E4F267730}" type="slidenum">
              <a:rPr lang="en-US" smtClean="0">
                <a:latin typeface="Times New Roman" pitchFamily="18" charset="0"/>
              </a:rPr>
              <a:pPr/>
              <a:t>54</a:t>
            </a:fld>
            <a:endParaRPr lang="en-US" smtClean="0">
              <a:latin typeface="Times New Roman" pitchFamily="18" charset="0"/>
            </a:endParaRPr>
          </a:p>
        </p:txBody>
      </p:sp>
      <p:sp>
        <p:nvSpPr>
          <p:cNvPr id="75779" name="Rectangle 2"/>
          <p:cNvSpPr>
            <a:spLocks noGrp="1" noChangeArrowheads="1"/>
          </p:cNvSpPr>
          <p:nvPr>
            <p:ph type="title"/>
          </p:nvPr>
        </p:nvSpPr>
        <p:spPr/>
        <p:txBody>
          <a:bodyPr/>
          <a:lstStyle/>
          <a:p>
            <a:pPr eaLnBrk="1" hangingPunct="1"/>
            <a:r>
              <a:rPr lang="en-US" smtClean="0"/>
              <a:t>Kinds of Reactors Cont’d</a:t>
            </a:r>
          </a:p>
        </p:txBody>
      </p:sp>
      <p:sp>
        <p:nvSpPr>
          <p:cNvPr id="75780" name="Rectangle 3"/>
          <p:cNvSpPr>
            <a:spLocks noGrp="1" noChangeArrowheads="1"/>
          </p:cNvSpPr>
          <p:nvPr>
            <p:ph type="body" idx="1"/>
          </p:nvPr>
        </p:nvSpPr>
        <p:spPr/>
        <p:txBody>
          <a:bodyPr/>
          <a:lstStyle/>
          <a:p>
            <a:pPr eaLnBrk="1" hangingPunct="1"/>
            <a:r>
              <a:rPr lang="en-US" smtClean="0"/>
              <a:t>Both reactor vessel and steam generator are housed in a special containment building preventing radiation from escaping, and providing extra security in case of accidents.</a:t>
            </a:r>
          </a:p>
          <a:p>
            <a:pPr lvl="1" eaLnBrk="1" hangingPunct="1"/>
            <a:r>
              <a:rPr lang="en-US" smtClean="0"/>
              <a:t>Under normal operating conditions, a PWR releases very little radioactivity.</a:t>
            </a: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r>
              <a:rPr lang="en-US">
                <a:cs typeface="Arial" charset="0"/>
              </a:rPr>
              <a:t>Safety Is Engineered Into Reactor Designs</a:t>
            </a:r>
            <a:endParaRPr lang="en-US"/>
          </a:p>
        </p:txBody>
      </p:sp>
      <p:sp>
        <p:nvSpPr>
          <p:cNvPr id="81923" name="Rectangle 3"/>
          <p:cNvSpPr>
            <a:spLocks noGrp="1" noChangeArrowheads="1"/>
          </p:cNvSpPr>
          <p:nvPr>
            <p:ph type="body" idx="1"/>
          </p:nvPr>
        </p:nvSpPr>
        <p:spPr/>
        <p:txBody>
          <a:bodyPr/>
          <a:lstStyle/>
          <a:p>
            <a:endParaRPr lang="en-US"/>
          </a:p>
        </p:txBody>
      </p:sp>
      <p:pic>
        <p:nvPicPr>
          <p:cNvPr id="81924" name="Picture 4" descr="Y:\Britt\Safety Structures.jpg"/>
          <p:cNvPicPr>
            <a:picLocks noChangeAspect="1" noChangeArrowheads="1"/>
          </p:cNvPicPr>
          <p:nvPr/>
        </p:nvPicPr>
        <p:blipFill>
          <a:blip r:embed="rId3" cstate="print"/>
          <a:srcRect/>
          <a:stretch>
            <a:fillRect/>
          </a:stretch>
        </p:blipFill>
        <p:spPr bwMode="auto">
          <a:xfrm>
            <a:off x="914400" y="1828800"/>
            <a:ext cx="3922713" cy="5029200"/>
          </a:xfrm>
          <a:prstGeom prst="rect">
            <a:avLst/>
          </a:prstGeom>
          <a:noFill/>
        </p:spPr>
      </p:pic>
      <p:sp>
        <p:nvSpPr>
          <p:cNvPr id="81925" name="Text Box 5"/>
          <p:cNvSpPr txBox="1">
            <a:spLocks noChangeArrowheads="1"/>
          </p:cNvSpPr>
          <p:nvPr/>
        </p:nvSpPr>
        <p:spPr bwMode="auto">
          <a:xfrm>
            <a:off x="4953000" y="1676400"/>
            <a:ext cx="3444875" cy="4965700"/>
          </a:xfrm>
          <a:prstGeom prst="rect">
            <a:avLst/>
          </a:prstGeom>
          <a:noFill/>
          <a:ln w="12700">
            <a:noFill/>
            <a:miter lim="800000"/>
            <a:headEnd type="none" w="sm" len="sm"/>
            <a:tailEnd type="none" w="sm" len="sm"/>
          </a:ln>
          <a:effectLst/>
        </p:spPr>
        <p:txBody>
          <a:bodyPr>
            <a:spAutoFit/>
          </a:bodyPr>
          <a:lstStyle/>
          <a:p>
            <a:r>
              <a:rPr lang="en-US" sz="1800" i="0">
                <a:latin typeface="Gill Sans MT" pitchFamily="34" charset="0"/>
              </a:rPr>
              <a:t>Containment Vessel</a:t>
            </a:r>
          </a:p>
          <a:p>
            <a:r>
              <a:rPr lang="en-US" sz="1400" i="0">
                <a:latin typeface="Gill Sans MT" pitchFamily="34" charset="0"/>
              </a:rPr>
              <a:t>1.5-inch thick steel</a:t>
            </a:r>
            <a:r>
              <a:rPr lang="en-US" sz="1800" i="0">
                <a:latin typeface="Gill Sans MT" pitchFamily="34" charset="0"/>
              </a:rPr>
              <a:t> </a:t>
            </a:r>
          </a:p>
          <a:p>
            <a:endParaRPr lang="en-US" sz="1800" i="0">
              <a:latin typeface="Gill Sans MT" pitchFamily="34" charset="0"/>
            </a:endParaRPr>
          </a:p>
          <a:p>
            <a:r>
              <a:rPr lang="en-US" sz="1800" i="0">
                <a:latin typeface="Gill Sans MT" pitchFamily="34" charset="0"/>
              </a:rPr>
              <a:t>Shield Building Wall</a:t>
            </a:r>
          </a:p>
          <a:p>
            <a:r>
              <a:rPr lang="en-US" sz="1400" i="0">
                <a:latin typeface="Gill Sans MT" pitchFamily="34" charset="0"/>
              </a:rPr>
              <a:t>3 foot thick reinforced concrete</a:t>
            </a:r>
          </a:p>
          <a:p>
            <a:endParaRPr lang="en-US" sz="1400" i="0">
              <a:latin typeface="Gill Sans MT" pitchFamily="34" charset="0"/>
            </a:endParaRPr>
          </a:p>
          <a:p>
            <a:r>
              <a:rPr lang="en-US" sz="1800" i="0">
                <a:latin typeface="Gill Sans MT" pitchFamily="34" charset="0"/>
              </a:rPr>
              <a:t>Dry Well Wall</a:t>
            </a:r>
          </a:p>
          <a:p>
            <a:r>
              <a:rPr lang="en-US" sz="1400" i="0">
                <a:latin typeface="Gill Sans MT" pitchFamily="34" charset="0"/>
              </a:rPr>
              <a:t>5 foot thick reinforced concrete</a:t>
            </a:r>
          </a:p>
          <a:p>
            <a:endParaRPr lang="en-US" sz="1400" i="0">
              <a:latin typeface="Gill Sans MT" pitchFamily="34" charset="0"/>
            </a:endParaRPr>
          </a:p>
          <a:p>
            <a:r>
              <a:rPr lang="en-US" sz="1800" i="0">
                <a:latin typeface="Gill Sans MT" pitchFamily="34" charset="0"/>
              </a:rPr>
              <a:t>Bio Shield</a:t>
            </a:r>
          </a:p>
          <a:p>
            <a:r>
              <a:rPr lang="en-US" sz="1400" i="0">
                <a:latin typeface="Gill Sans MT" pitchFamily="34" charset="0"/>
              </a:rPr>
              <a:t>4 foot thick leaded concrete with</a:t>
            </a:r>
          </a:p>
          <a:p>
            <a:r>
              <a:rPr lang="en-US" sz="1400" i="0">
                <a:latin typeface="Gill Sans MT" pitchFamily="34" charset="0"/>
              </a:rPr>
              <a:t>1.5-inch thick steel lining inside and out</a:t>
            </a:r>
          </a:p>
          <a:p>
            <a:endParaRPr lang="en-US" sz="1400" i="0">
              <a:latin typeface="Gill Sans MT" pitchFamily="34" charset="0"/>
            </a:endParaRPr>
          </a:p>
          <a:p>
            <a:r>
              <a:rPr lang="en-US" sz="1800" i="0">
                <a:latin typeface="Gill Sans MT" pitchFamily="34" charset="0"/>
              </a:rPr>
              <a:t>Reactor Vessel</a:t>
            </a:r>
          </a:p>
          <a:p>
            <a:r>
              <a:rPr lang="en-US" sz="1400" i="0">
                <a:latin typeface="Gill Sans MT" pitchFamily="34" charset="0"/>
              </a:rPr>
              <a:t>4 to 8 inches thick steel</a:t>
            </a:r>
          </a:p>
          <a:p>
            <a:endParaRPr lang="en-US" sz="1400" i="0">
              <a:latin typeface="Gill Sans MT" pitchFamily="34" charset="0"/>
            </a:endParaRPr>
          </a:p>
          <a:p>
            <a:r>
              <a:rPr lang="en-US" sz="1800" i="0">
                <a:latin typeface="Gill Sans MT" pitchFamily="34" charset="0"/>
              </a:rPr>
              <a:t>Reactor Fuel</a:t>
            </a:r>
          </a:p>
          <a:p>
            <a:endParaRPr lang="en-US" sz="1800" i="0">
              <a:latin typeface="Gill Sans MT" pitchFamily="34" charset="0"/>
            </a:endParaRPr>
          </a:p>
          <a:p>
            <a:r>
              <a:rPr lang="en-US" sz="1800" i="0">
                <a:latin typeface="Gill Sans MT" pitchFamily="34" charset="0"/>
              </a:rPr>
              <a:t>Weir Wall</a:t>
            </a:r>
          </a:p>
          <a:p>
            <a:r>
              <a:rPr lang="en-US" sz="1400" i="0">
                <a:latin typeface="Gill Sans MT" pitchFamily="34" charset="0"/>
              </a:rPr>
              <a:t>1.5 foot thick concrete</a:t>
            </a:r>
          </a:p>
        </p:txBody>
      </p:sp>
      <p:sp>
        <p:nvSpPr>
          <p:cNvPr id="81927" name="Line 7"/>
          <p:cNvSpPr>
            <a:spLocks noChangeShapeType="1"/>
          </p:cNvSpPr>
          <p:nvPr/>
        </p:nvSpPr>
        <p:spPr bwMode="auto">
          <a:xfrm flipH="1">
            <a:off x="2971800" y="1905000"/>
            <a:ext cx="2057400" cy="762000"/>
          </a:xfrm>
          <a:prstGeom prst="line">
            <a:avLst/>
          </a:prstGeom>
          <a:noFill/>
          <a:ln w="12700">
            <a:solidFill>
              <a:schemeClr val="tx2"/>
            </a:solidFill>
            <a:round/>
            <a:headEnd type="none" w="sm" len="sm"/>
            <a:tailEnd type="oval" w="sm" len="sm"/>
          </a:ln>
          <a:effectLst/>
        </p:spPr>
        <p:txBody>
          <a:bodyPr/>
          <a:lstStyle/>
          <a:p>
            <a:endParaRPr lang="en-US"/>
          </a:p>
        </p:txBody>
      </p:sp>
      <p:sp>
        <p:nvSpPr>
          <p:cNvPr id="81928" name="Line 8"/>
          <p:cNvSpPr>
            <a:spLocks noChangeShapeType="1"/>
          </p:cNvSpPr>
          <p:nvPr/>
        </p:nvSpPr>
        <p:spPr bwMode="auto">
          <a:xfrm flipH="1">
            <a:off x="4038600" y="2743200"/>
            <a:ext cx="990600" cy="304800"/>
          </a:xfrm>
          <a:prstGeom prst="line">
            <a:avLst/>
          </a:prstGeom>
          <a:noFill/>
          <a:ln w="12700">
            <a:solidFill>
              <a:schemeClr val="tx2"/>
            </a:solidFill>
            <a:round/>
            <a:headEnd type="none" w="sm" len="sm"/>
            <a:tailEnd type="oval" w="sm" len="sm"/>
          </a:ln>
          <a:effectLst/>
        </p:spPr>
        <p:txBody>
          <a:bodyPr/>
          <a:lstStyle/>
          <a:p>
            <a:endParaRPr lang="en-US"/>
          </a:p>
        </p:txBody>
      </p:sp>
      <p:sp>
        <p:nvSpPr>
          <p:cNvPr id="81929" name="Line 9"/>
          <p:cNvSpPr>
            <a:spLocks noChangeShapeType="1"/>
          </p:cNvSpPr>
          <p:nvPr/>
        </p:nvSpPr>
        <p:spPr bwMode="auto">
          <a:xfrm flipH="1">
            <a:off x="3048000" y="3429000"/>
            <a:ext cx="1981200" cy="1219200"/>
          </a:xfrm>
          <a:prstGeom prst="line">
            <a:avLst/>
          </a:prstGeom>
          <a:noFill/>
          <a:ln w="12700">
            <a:solidFill>
              <a:schemeClr val="tx2"/>
            </a:solidFill>
            <a:round/>
            <a:headEnd type="none" w="sm" len="sm"/>
            <a:tailEnd type="oval" w="sm" len="sm"/>
          </a:ln>
          <a:effectLst/>
        </p:spPr>
        <p:txBody>
          <a:bodyPr/>
          <a:lstStyle/>
          <a:p>
            <a:endParaRPr lang="en-US"/>
          </a:p>
        </p:txBody>
      </p:sp>
      <p:sp>
        <p:nvSpPr>
          <p:cNvPr id="81930" name="Line 10"/>
          <p:cNvSpPr>
            <a:spLocks noChangeShapeType="1"/>
          </p:cNvSpPr>
          <p:nvPr/>
        </p:nvSpPr>
        <p:spPr bwMode="auto">
          <a:xfrm flipH="1">
            <a:off x="2971800" y="4114800"/>
            <a:ext cx="2057400" cy="685800"/>
          </a:xfrm>
          <a:prstGeom prst="line">
            <a:avLst/>
          </a:prstGeom>
          <a:noFill/>
          <a:ln w="12700">
            <a:solidFill>
              <a:schemeClr val="tx2"/>
            </a:solidFill>
            <a:round/>
            <a:headEnd type="none" w="sm" len="sm"/>
            <a:tailEnd type="oval" w="sm" len="sm"/>
          </a:ln>
          <a:effectLst/>
        </p:spPr>
        <p:txBody>
          <a:bodyPr/>
          <a:lstStyle/>
          <a:p>
            <a:endParaRPr lang="en-US"/>
          </a:p>
        </p:txBody>
      </p:sp>
      <p:sp>
        <p:nvSpPr>
          <p:cNvPr id="81931" name="Line 11"/>
          <p:cNvSpPr>
            <a:spLocks noChangeShapeType="1"/>
          </p:cNvSpPr>
          <p:nvPr/>
        </p:nvSpPr>
        <p:spPr bwMode="auto">
          <a:xfrm flipH="1" flipV="1">
            <a:off x="2819400" y="4953000"/>
            <a:ext cx="2209800" cy="53975"/>
          </a:xfrm>
          <a:prstGeom prst="line">
            <a:avLst/>
          </a:prstGeom>
          <a:noFill/>
          <a:ln w="12700">
            <a:solidFill>
              <a:schemeClr val="tx2"/>
            </a:solidFill>
            <a:round/>
            <a:headEnd type="none" w="sm" len="sm"/>
            <a:tailEnd type="oval" w="sm" len="sm"/>
          </a:ln>
          <a:effectLst/>
        </p:spPr>
        <p:txBody>
          <a:bodyPr/>
          <a:lstStyle/>
          <a:p>
            <a:endParaRPr lang="en-US"/>
          </a:p>
        </p:txBody>
      </p:sp>
      <p:sp>
        <p:nvSpPr>
          <p:cNvPr id="81932" name="Line 12"/>
          <p:cNvSpPr>
            <a:spLocks noChangeShapeType="1"/>
          </p:cNvSpPr>
          <p:nvPr/>
        </p:nvSpPr>
        <p:spPr bwMode="auto">
          <a:xfrm flipH="1" flipV="1">
            <a:off x="2667000" y="5105400"/>
            <a:ext cx="2362200" cy="609600"/>
          </a:xfrm>
          <a:prstGeom prst="line">
            <a:avLst/>
          </a:prstGeom>
          <a:noFill/>
          <a:ln w="12700">
            <a:solidFill>
              <a:schemeClr val="tx2"/>
            </a:solidFill>
            <a:round/>
            <a:headEnd type="none" w="sm" len="sm"/>
            <a:tailEnd type="oval" w="sm" len="sm"/>
          </a:ln>
          <a:effectLst/>
        </p:spPr>
        <p:txBody>
          <a:bodyPr/>
          <a:lstStyle/>
          <a:p>
            <a:endParaRPr lang="en-US"/>
          </a:p>
        </p:txBody>
      </p:sp>
      <p:sp>
        <p:nvSpPr>
          <p:cNvPr id="81933" name="Line 13"/>
          <p:cNvSpPr>
            <a:spLocks noChangeShapeType="1"/>
          </p:cNvSpPr>
          <p:nvPr/>
        </p:nvSpPr>
        <p:spPr bwMode="auto">
          <a:xfrm flipH="1" flipV="1">
            <a:off x="3276600" y="5638800"/>
            <a:ext cx="1752600" cy="609600"/>
          </a:xfrm>
          <a:prstGeom prst="line">
            <a:avLst/>
          </a:prstGeom>
          <a:noFill/>
          <a:ln w="12700">
            <a:solidFill>
              <a:schemeClr val="tx2"/>
            </a:solidFill>
            <a:round/>
            <a:headEnd type="none" w="sm" len="sm"/>
            <a:tailEnd type="oval" w="sm" len="sm"/>
          </a:ln>
          <a:effectLst/>
        </p:spPr>
        <p:txBody>
          <a:bodyPr/>
          <a:lstStyle/>
          <a:p>
            <a:endParaRPr lang="en-US"/>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3"/>
          <p:cNvSpPr>
            <a:spLocks noGrp="1" noChangeArrowheads="1"/>
          </p:cNvSpPr>
          <p:nvPr>
            <p:ph type="title"/>
          </p:nvPr>
        </p:nvSpPr>
        <p:spPr/>
        <p:txBody>
          <a:bodyPr/>
          <a:lstStyle/>
          <a:p>
            <a:pPr eaLnBrk="1" hangingPunct="1"/>
            <a:r>
              <a:rPr lang="en-US" smtClean="0"/>
              <a:t>How Nuclear Energy Works</a:t>
            </a:r>
          </a:p>
        </p:txBody>
      </p:sp>
      <p:pic>
        <p:nvPicPr>
          <p:cNvPr id="76803" name="Picture 7" descr="17_09"/>
          <p:cNvPicPr>
            <a:picLocks noChangeAspect="1" noChangeArrowheads="1"/>
          </p:cNvPicPr>
          <p:nvPr/>
        </p:nvPicPr>
        <p:blipFill>
          <a:blip r:embed="rId3" cstate="print"/>
          <a:srcRect/>
          <a:stretch>
            <a:fillRect/>
          </a:stretch>
        </p:blipFill>
        <p:spPr bwMode="auto">
          <a:xfrm>
            <a:off x="187311" y="1447800"/>
            <a:ext cx="8636433" cy="4876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Nuclear Disasters</a:t>
            </a:r>
          </a:p>
        </p:txBody>
      </p:sp>
      <p:sp>
        <p:nvSpPr>
          <p:cNvPr id="77827" name="Slide Number Placeholder 2"/>
          <p:cNvSpPr>
            <a:spLocks noGrp="1"/>
          </p:cNvSpPr>
          <p:nvPr>
            <p:ph type="sldNum" sz="quarter" idx="10"/>
          </p:nvPr>
        </p:nvSpPr>
        <p:spPr>
          <a:noFill/>
        </p:spPr>
        <p:txBody>
          <a:bodyPr/>
          <a:lstStyle/>
          <a:p>
            <a:fld id="{A5B37933-CFEB-404F-80FF-7E580039C7B7}" type="slidenum">
              <a:rPr lang="en-US" smtClean="0">
                <a:latin typeface="Times New Roman" pitchFamily="18" charset="0"/>
              </a:rPr>
              <a:pPr/>
              <a:t>57</a:t>
            </a:fld>
            <a:endParaRPr lang="en-US" smtClean="0">
              <a:latin typeface="Times New Roman" pitchFamily="18" charset="0"/>
            </a:endParaRPr>
          </a:p>
        </p:txBody>
      </p:sp>
      <p:sp>
        <p:nvSpPr>
          <p:cNvPr id="4" name="Rectangle 3"/>
          <p:cNvSpPr txBox="1">
            <a:spLocks noChangeArrowheads="1"/>
          </p:cNvSpPr>
          <p:nvPr/>
        </p:nvSpPr>
        <p:spPr>
          <a:xfrm>
            <a:off x="228600" y="1371600"/>
            <a:ext cx="8915400" cy="5029200"/>
          </a:xfrm>
          <a:prstGeom prst="rect">
            <a:avLst/>
          </a:prstGeom>
        </p:spPr>
        <p:txBody>
          <a:bodyPr/>
          <a:lstStyle/>
          <a:p>
            <a:pPr marL="342900" indent="-342900">
              <a:spcBef>
                <a:spcPct val="20000"/>
              </a:spcBef>
              <a:buSzPct val="55000"/>
              <a:buFontTx/>
              <a:buChar char="•"/>
              <a:defRPr/>
            </a:pPr>
            <a:r>
              <a:rPr lang="en-US" kern="0" dirty="0">
                <a:solidFill>
                  <a:srgbClr val="FFFF00"/>
                </a:solidFill>
                <a:latin typeface="+mn-lt"/>
              </a:rPr>
              <a:t>1979:  Three Mile Island (near Harrisburg, PA)</a:t>
            </a:r>
          </a:p>
          <a:p>
            <a:pPr marL="800100" lvl="1" indent="-342900">
              <a:spcBef>
                <a:spcPct val="20000"/>
              </a:spcBef>
              <a:buSzPct val="55000"/>
              <a:buFontTx/>
              <a:buChar char="•"/>
              <a:defRPr/>
            </a:pPr>
            <a:r>
              <a:rPr lang="en-US" kern="0" dirty="0">
                <a:latin typeface="+mn-lt"/>
              </a:rPr>
              <a:t>Series of failures in nuclear core</a:t>
            </a:r>
          </a:p>
          <a:p>
            <a:pPr marL="800100" lvl="1" indent="-342900">
              <a:spcBef>
                <a:spcPct val="20000"/>
              </a:spcBef>
              <a:buSzPct val="55000"/>
              <a:buFontTx/>
              <a:buChar char="•"/>
              <a:defRPr/>
            </a:pPr>
            <a:r>
              <a:rPr lang="en-US" kern="0" dirty="0">
                <a:latin typeface="+mn-lt"/>
              </a:rPr>
              <a:t>Relief water valve stuck open</a:t>
            </a:r>
          </a:p>
          <a:p>
            <a:pPr marL="800100" lvl="1" indent="-342900">
              <a:spcBef>
                <a:spcPct val="20000"/>
              </a:spcBef>
              <a:buSzPct val="55000"/>
              <a:buFontTx/>
              <a:buChar char="•"/>
              <a:defRPr/>
            </a:pPr>
            <a:r>
              <a:rPr lang="en-US" kern="0" dirty="0">
                <a:latin typeface="+mn-lt"/>
              </a:rPr>
              <a:t>High amount of coolant allowed to escape.</a:t>
            </a:r>
          </a:p>
          <a:p>
            <a:pPr marL="800100" lvl="1" indent="-342900">
              <a:spcBef>
                <a:spcPct val="20000"/>
              </a:spcBef>
              <a:buSzPct val="55000"/>
              <a:buFontTx/>
              <a:buChar char="•"/>
              <a:defRPr/>
            </a:pPr>
            <a:r>
              <a:rPr lang="en-US" kern="0" dirty="0">
                <a:latin typeface="+mn-lt"/>
              </a:rPr>
              <a:t>Partial meltdown occurred</a:t>
            </a:r>
          </a:p>
          <a:p>
            <a:pPr marL="800100" lvl="1" indent="-342900">
              <a:spcBef>
                <a:spcPct val="20000"/>
              </a:spcBef>
              <a:buSzPct val="55000"/>
              <a:buFontTx/>
              <a:buChar char="•"/>
              <a:defRPr/>
            </a:pPr>
            <a:r>
              <a:rPr lang="en-US" kern="0" dirty="0">
                <a:latin typeface="+mn-lt"/>
              </a:rPr>
              <a:t>High amounts of radioactive xenon escaped, mostly went into atmosphere.</a:t>
            </a:r>
          </a:p>
          <a:p>
            <a:pPr marL="342900" indent="-342900">
              <a:spcBef>
                <a:spcPct val="20000"/>
              </a:spcBef>
              <a:buSzPct val="55000"/>
              <a:buFontTx/>
              <a:buChar char="•"/>
              <a:defRPr/>
            </a:pPr>
            <a:r>
              <a:rPr lang="en-US" kern="0" dirty="0">
                <a:solidFill>
                  <a:srgbClr val="FFFF00"/>
                </a:solidFill>
                <a:latin typeface="+mn-lt"/>
              </a:rPr>
              <a:t>Two weeks earlier:  The China Syndrome movie released</a:t>
            </a:r>
          </a:p>
          <a:p>
            <a:pPr marL="342900" indent="-342900">
              <a:spcBef>
                <a:spcPct val="20000"/>
              </a:spcBef>
              <a:buSzPct val="55000"/>
              <a:buFontTx/>
              <a:buChar char="•"/>
              <a:defRPr/>
            </a:pPr>
            <a:r>
              <a:rPr lang="en-US" kern="0" dirty="0" smtClean="0">
                <a:latin typeface="+mn-lt"/>
              </a:rPr>
              <a:t>These events caused a ripple effect throughout the U.S.</a:t>
            </a:r>
            <a:endParaRPr lang="en-US" kern="0" dirty="0">
              <a:latin typeface="+mn-lt"/>
            </a:endParaRPr>
          </a:p>
          <a:p>
            <a:pPr marL="800100" lvl="1" indent="-342900">
              <a:spcBef>
                <a:spcPct val="20000"/>
              </a:spcBef>
              <a:buSzPct val="55000"/>
              <a:buFontTx/>
              <a:buChar char="•"/>
              <a:defRPr/>
            </a:pPr>
            <a:r>
              <a:rPr lang="en-US" kern="0" dirty="0">
                <a:latin typeface="+mn-lt"/>
              </a:rPr>
              <a:t>Increased safety requirements and regulations for all nuclear reactors.</a:t>
            </a:r>
          </a:p>
          <a:p>
            <a:pPr marL="800100" lvl="1" indent="-342900">
              <a:spcBef>
                <a:spcPct val="20000"/>
              </a:spcBef>
              <a:buSzPct val="55000"/>
              <a:buFontTx/>
              <a:buChar char="•"/>
              <a:defRPr/>
            </a:pPr>
            <a:r>
              <a:rPr lang="en-US" kern="0" dirty="0">
                <a:latin typeface="+mn-lt"/>
              </a:rPr>
              <a:t>Public opinion turned against nuclear power.</a:t>
            </a:r>
          </a:p>
          <a:p>
            <a:pPr marL="800100" lvl="1" indent="-342900">
              <a:spcBef>
                <a:spcPct val="20000"/>
              </a:spcBef>
              <a:buSzPct val="55000"/>
              <a:buFontTx/>
              <a:buChar char="•"/>
              <a:defRPr/>
            </a:pPr>
            <a:r>
              <a:rPr lang="en-US" kern="0" dirty="0">
                <a:latin typeface="+mn-lt"/>
              </a:rPr>
              <a:t>Nearly complete end of nuclear construction since.</a:t>
            </a:r>
          </a:p>
          <a:p>
            <a:pPr marL="800100" lvl="1" indent="-342900">
              <a:spcBef>
                <a:spcPct val="20000"/>
              </a:spcBef>
              <a:buSzPct val="55000"/>
              <a:buFontTx/>
              <a:buChar char="•"/>
              <a:defRPr/>
            </a:pPr>
            <a:endParaRPr lang="en-US" sz="3200" kern="0" dirty="0">
              <a:latin typeface="+mn-lt"/>
            </a:endParaRP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152400"/>
            <a:ext cx="8229600" cy="990600"/>
          </a:xfrm>
        </p:spPr>
        <p:txBody>
          <a:bodyPr/>
          <a:lstStyle/>
          <a:p>
            <a:pPr eaLnBrk="1" hangingPunct="1"/>
            <a:r>
              <a:rPr lang="en-US" dirty="0" smtClean="0"/>
              <a:t>Nuclear Disasters</a:t>
            </a:r>
          </a:p>
        </p:txBody>
      </p:sp>
      <p:sp>
        <p:nvSpPr>
          <p:cNvPr id="79875" name="Slide Number Placeholder 2"/>
          <p:cNvSpPr>
            <a:spLocks noGrp="1"/>
          </p:cNvSpPr>
          <p:nvPr>
            <p:ph type="sldNum" sz="quarter" idx="10"/>
          </p:nvPr>
        </p:nvSpPr>
        <p:spPr>
          <a:noFill/>
        </p:spPr>
        <p:txBody>
          <a:bodyPr/>
          <a:lstStyle/>
          <a:p>
            <a:fld id="{AC5FE5BD-283B-44C9-B97F-F56491359B33}" type="slidenum">
              <a:rPr lang="en-US" smtClean="0">
                <a:latin typeface="Times New Roman" pitchFamily="18" charset="0"/>
              </a:rPr>
              <a:pPr/>
              <a:t>58</a:t>
            </a:fld>
            <a:endParaRPr lang="en-US" smtClean="0">
              <a:latin typeface="Times New Roman" pitchFamily="18" charset="0"/>
            </a:endParaRPr>
          </a:p>
        </p:txBody>
      </p:sp>
      <p:sp>
        <p:nvSpPr>
          <p:cNvPr id="4" name="Rectangle 3"/>
          <p:cNvSpPr txBox="1">
            <a:spLocks noChangeArrowheads="1"/>
          </p:cNvSpPr>
          <p:nvPr/>
        </p:nvSpPr>
        <p:spPr>
          <a:xfrm>
            <a:off x="228600" y="1066800"/>
            <a:ext cx="8915400" cy="5334000"/>
          </a:xfrm>
          <a:prstGeom prst="rect">
            <a:avLst/>
          </a:prstGeom>
        </p:spPr>
        <p:txBody>
          <a:bodyPr/>
          <a:lstStyle/>
          <a:p>
            <a:pPr marL="342900" indent="-342900">
              <a:spcBef>
                <a:spcPct val="20000"/>
              </a:spcBef>
              <a:buSzPct val="55000"/>
              <a:buFontTx/>
              <a:buChar char="•"/>
              <a:defRPr/>
            </a:pPr>
            <a:r>
              <a:rPr lang="en-US" sz="2200" kern="0" dirty="0">
                <a:solidFill>
                  <a:srgbClr val="FFFF00"/>
                </a:solidFill>
                <a:latin typeface="+mn-lt"/>
              </a:rPr>
              <a:t>1986:  Explosion at Chernobyl Nuclear Plant in Ukraine, U.S.S.R.</a:t>
            </a:r>
          </a:p>
          <a:p>
            <a:pPr marL="800100" lvl="1" indent="-342900">
              <a:spcBef>
                <a:spcPct val="20000"/>
              </a:spcBef>
              <a:buSzPct val="55000"/>
              <a:buFontTx/>
              <a:buChar char="•"/>
              <a:defRPr/>
            </a:pPr>
            <a:r>
              <a:rPr lang="en-US" sz="2100" kern="0" dirty="0">
                <a:latin typeface="+mn-lt"/>
              </a:rPr>
              <a:t>A controlled test of the safety emergency core cooling feature of the reactor was scheduled.</a:t>
            </a:r>
          </a:p>
          <a:p>
            <a:pPr marL="800100" lvl="1" indent="-342900">
              <a:spcBef>
                <a:spcPct val="20000"/>
              </a:spcBef>
              <a:buSzPct val="55000"/>
              <a:buFontTx/>
              <a:buChar char="•"/>
              <a:defRPr/>
            </a:pPr>
            <a:r>
              <a:rPr lang="en-US" sz="2100" kern="0" dirty="0">
                <a:latin typeface="+mn-lt"/>
              </a:rPr>
              <a:t>Concern over what would happen if a power failure occurred – backup generators took ~1 minute to reach full capacity.</a:t>
            </a:r>
          </a:p>
          <a:p>
            <a:pPr marL="800100" lvl="1" indent="-342900">
              <a:spcBef>
                <a:spcPct val="20000"/>
              </a:spcBef>
              <a:buSzPct val="55000"/>
              <a:buFontTx/>
              <a:buChar char="•"/>
              <a:defRPr/>
            </a:pPr>
            <a:r>
              <a:rPr lang="en-US" sz="2100" kern="0" dirty="0">
                <a:latin typeface="+mn-lt"/>
              </a:rPr>
              <a:t>Control rods had been nearly completely removed to put the reactor at full operating power.</a:t>
            </a:r>
          </a:p>
          <a:p>
            <a:pPr marL="800100" lvl="1" indent="-342900">
              <a:spcBef>
                <a:spcPct val="20000"/>
              </a:spcBef>
              <a:buSzPct val="55000"/>
              <a:buFontTx/>
              <a:buChar char="•"/>
              <a:defRPr/>
            </a:pPr>
            <a:r>
              <a:rPr lang="en-US" sz="2100" kern="0" dirty="0">
                <a:latin typeface="+mn-lt"/>
              </a:rPr>
              <a:t>When the test was started, the chain reaction began occurring uncontrollably.  </a:t>
            </a:r>
          </a:p>
          <a:p>
            <a:pPr marL="800100" lvl="1" indent="-342900">
              <a:spcBef>
                <a:spcPct val="20000"/>
              </a:spcBef>
              <a:buSzPct val="55000"/>
              <a:buFontTx/>
              <a:buChar char="•"/>
              <a:defRPr/>
            </a:pPr>
            <a:r>
              <a:rPr lang="en-US" sz="2100" kern="0" dirty="0">
                <a:latin typeface="+mn-lt"/>
              </a:rPr>
              <a:t>When this was detected, a shutdown of the reactor was ordered.</a:t>
            </a:r>
          </a:p>
          <a:p>
            <a:pPr marL="800100" lvl="1" indent="-342900">
              <a:spcBef>
                <a:spcPct val="20000"/>
              </a:spcBef>
              <a:buSzPct val="55000"/>
              <a:buFontTx/>
              <a:buChar char="•"/>
              <a:defRPr/>
            </a:pPr>
            <a:r>
              <a:rPr lang="en-US" sz="2100" kern="0" dirty="0">
                <a:latin typeface="+mn-lt"/>
              </a:rPr>
              <a:t>An unknown design flaw in the tips of the control rods caused coolant fluid to be displaced.</a:t>
            </a:r>
          </a:p>
          <a:p>
            <a:pPr marL="800100" lvl="1" indent="-342900">
              <a:spcBef>
                <a:spcPct val="20000"/>
              </a:spcBef>
              <a:buSzPct val="55000"/>
              <a:buFontTx/>
              <a:buChar char="•"/>
              <a:defRPr/>
            </a:pPr>
            <a:r>
              <a:rPr lang="en-US" sz="2100" kern="0" dirty="0">
                <a:latin typeface="+mn-lt"/>
              </a:rPr>
              <a:t>This created an even larger energy spike, overwhelming the reactor containment, causing an explosion and a complete core meltdown.</a:t>
            </a:r>
          </a:p>
          <a:p>
            <a:pPr marL="800100" lvl="1" indent="-342900">
              <a:spcBef>
                <a:spcPct val="20000"/>
              </a:spcBef>
              <a:buSzPct val="55000"/>
              <a:buFontTx/>
              <a:buChar char="•"/>
              <a:defRPr/>
            </a:pPr>
            <a:endParaRPr lang="en-US" sz="3200" kern="0" dirty="0">
              <a:solidFill>
                <a:schemeClr val="bg1"/>
              </a:solidFill>
              <a:latin typeface="+mn-lt"/>
            </a:endParaRP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152400"/>
            <a:ext cx="8229600" cy="838200"/>
          </a:xfrm>
        </p:spPr>
        <p:txBody>
          <a:bodyPr/>
          <a:lstStyle/>
          <a:p>
            <a:pPr eaLnBrk="1" hangingPunct="1"/>
            <a:r>
              <a:rPr lang="en-US" dirty="0" smtClean="0"/>
              <a:t>Chernobyl</a:t>
            </a:r>
          </a:p>
        </p:txBody>
      </p:sp>
      <p:sp>
        <p:nvSpPr>
          <p:cNvPr id="80899" name="Slide Number Placeholder 2"/>
          <p:cNvSpPr>
            <a:spLocks noGrp="1"/>
          </p:cNvSpPr>
          <p:nvPr>
            <p:ph type="sldNum" sz="quarter" idx="10"/>
          </p:nvPr>
        </p:nvSpPr>
        <p:spPr>
          <a:noFill/>
        </p:spPr>
        <p:txBody>
          <a:bodyPr/>
          <a:lstStyle/>
          <a:p>
            <a:fld id="{B5263427-83C7-48FA-8D3F-7FCF552E6E21}" type="slidenum">
              <a:rPr lang="en-US" smtClean="0">
                <a:latin typeface="Times New Roman" pitchFamily="18" charset="0"/>
              </a:rPr>
              <a:pPr/>
              <a:t>59</a:t>
            </a:fld>
            <a:endParaRPr lang="en-US" smtClean="0">
              <a:latin typeface="Times New Roman" pitchFamily="18" charset="0"/>
            </a:endParaRPr>
          </a:p>
        </p:txBody>
      </p:sp>
      <p:pic>
        <p:nvPicPr>
          <p:cNvPr id="7170" name="Picture 2" descr="http://dspace.mit.edu/bitstream/handle/1721.1/39137/22-314JSpring2004/NR/rdonlyres/Nuclear-Engineering/22-314JSpring2004/5D62A61B-7A8D-4D32-95B3-9479770D5156/0/chp_rbmk.jpg"/>
          <p:cNvPicPr>
            <a:picLocks noChangeAspect="1" noChangeArrowheads="1"/>
          </p:cNvPicPr>
          <p:nvPr/>
        </p:nvPicPr>
        <p:blipFill>
          <a:blip r:embed="rId2" cstate="print"/>
          <a:srcRect/>
          <a:stretch>
            <a:fillRect/>
          </a:stretch>
        </p:blipFill>
        <p:spPr bwMode="auto">
          <a:xfrm>
            <a:off x="4876800" y="1905000"/>
            <a:ext cx="3810000" cy="2038350"/>
          </a:xfrm>
          <a:prstGeom prst="rect">
            <a:avLst/>
          </a:prstGeom>
          <a:noFill/>
        </p:spPr>
      </p:pic>
      <p:sp>
        <p:nvSpPr>
          <p:cNvPr id="6" name="Rectangle 5"/>
          <p:cNvSpPr/>
          <p:nvPr/>
        </p:nvSpPr>
        <p:spPr>
          <a:xfrm>
            <a:off x="533400" y="1066800"/>
            <a:ext cx="3810000" cy="3859518"/>
          </a:xfrm>
          <a:prstGeom prst="rect">
            <a:avLst/>
          </a:prstGeom>
        </p:spPr>
        <p:txBody>
          <a:bodyPr wrap="square">
            <a:spAutoFit/>
          </a:bodyPr>
          <a:lstStyle/>
          <a:p>
            <a:pPr marL="342900" indent="-342900">
              <a:spcBef>
                <a:spcPct val="20000"/>
              </a:spcBef>
              <a:buSzPct val="55000"/>
              <a:buFontTx/>
              <a:buChar char="•"/>
              <a:defRPr/>
            </a:pPr>
            <a:r>
              <a:rPr lang="en-US" kern="0" dirty="0" smtClean="0">
                <a:latin typeface="+mn-lt"/>
              </a:rPr>
              <a:t>The design of the Chernobyl plant also did not have an adequate containment building.  </a:t>
            </a:r>
          </a:p>
          <a:p>
            <a:pPr marL="342900" indent="-342900">
              <a:spcBef>
                <a:spcPct val="20000"/>
              </a:spcBef>
              <a:buSzPct val="55000"/>
              <a:buFontTx/>
              <a:buChar char="•"/>
              <a:defRPr/>
            </a:pPr>
            <a:r>
              <a:rPr lang="en-US" kern="0" dirty="0" smtClean="0">
                <a:latin typeface="+mn-lt"/>
              </a:rPr>
              <a:t>When the initial explosion occurred, the roof of the building was completely torn off, leaving the core exposed to the air and wind.</a:t>
            </a:r>
            <a:endParaRPr lang="en-US" kern="0" dirty="0">
              <a:latin typeface="+mn-lt"/>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4294967295"/>
          </p:nvPr>
        </p:nvSpPr>
        <p:spPr>
          <a:xfrm>
            <a:off x="7239000" y="6400800"/>
            <a:ext cx="1905000" cy="457200"/>
          </a:xfrm>
          <a:prstGeom prst="rect">
            <a:avLst/>
          </a:prstGeom>
          <a:noFill/>
        </p:spPr>
        <p:txBody>
          <a:bodyPr/>
          <a:lstStyle/>
          <a:p>
            <a:fld id="{07EA3933-8B58-4852-BB01-238AD223816E}" type="slidenum">
              <a:rPr lang="en-US" smtClean="0">
                <a:latin typeface="Times New Roman" pitchFamily="18" charset="0"/>
              </a:rPr>
              <a:pPr/>
              <a:t>6</a:t>
            </a:fld>
            <a:endParaRPr lang="en-US" smtClean="0">
              <a:latin typeface="Times New Roman" pitchFamily="18" charset="0"/>
            </a:endParaRPr>
          </a:p>
        </p:txBody>
      </p:sp>
      <p:sp>
        <p:nvSpPr>
          <p:cNvPr id="36867" name="Rectangle 2"/>
          <p:cNvSpPr>
            <a:spLocks noGrp="1" noChangeArrowheads="1"/>
          </p:cNvSpPr>
          <p:nvPr>
            <p:ph type="title"/>
          </p:nvPr>
        </p:nvSpPr>
        <p:spPr/>
        <p:txBody>
          <a:bodyPr/>
          <a:lstStyle/>
          <a:p>
            <a:pPr eaLnBrk="1" hangingPunct="1"/>
            <a:r>
              <a:rPr lang="en-US" smtClean="0"/>
              <a:t>Per Capita Consumption</a:t>
            </a:r>
          </a:p>
        </p:txBody>
      </p:sp>
      <p:sp>
        <p:nvSpPr>
          <p:cNvPr id="36868" name="Rectangle 3"/>
          <p:cNvSpPr>
            <a:spLocks noGrp="1" noChangeArrowheads="1"/>
          </p:cNvSpPr>
          <p:nvPr>
            <p:ph type="body" idx="1"/>
          </p:nvPr>
        </p:nvSpPr>
        <p:spPr/>
        <p:txBody>
          <a:bodyPr/>
          <a:lstStyle/>
          <a:p>
            <a:pPr eaLnBrk="1" hangingPunct="1"/>
            <a:r>
              <a:rPr lang="en-US" smtClean="0"/>
              <a:t>Richest 20 countries consume nearly 80% of natural gas, 65% of oil, and 50% of coal production annually.</a:t>
            </a:r>
          </a:p>
          <a:p>
            <a:pPr lvl="1" eaLnBrk="1" hangingPunct="1"/>
            <a:r>
              <a:rPr lang="en-US" smtClean="0"/>
              <a:t>On average, each person in the U.S. and Canada uses more than 300 GJ of energy annually.</a:t>
            </a:r>
          </a:p>
          <a:p>
            <a:pPr lvl="2" eaLnBrk="1" hangingPunct="1"/>
            <a:r>
              <a:rPr lang="en-US" smtClean="0"/>
              <a:t>In poorest countries of the world, each person generally consumes less than one GJ annually.</a:t>
            </a:r>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152400"/>
            <a:ext cx="8229600" cy="838200"/>
          </a:xfrm>
        </p:spPr>
        <p:txBody>
          <a:bodyPr/>
          <a:lstStyle/>
          <a:p>
            <a:pPr eaLnBrk="1" hangingPunct="1"/>
            <a:r>
              <a:rPr lang="en-US" dirty="0" smtClean="0"/>
              <a:t>Chernobyl</a:t>
            </a:r>
          </a:p>
        </p:txBody>
      </p:sp>
      <p:sp>
        <p:nvSpPr>
          <p:cNvPr id="80899" name="Slide Number Placeholder 2"/>
          <p:cNvSpPr>
            <a:spLocks noGrp="1"/>
          </p:cNvSpPr>
          <p:nvPr>
            <p:ph type="sldNum" sz="quarter" idx="10"/>
          </p:nvPr>
        </p:nvSpPr>
        <p:spPr>
          <a:xfrm>
            <a:off x="8077200" y="6096000"/>
            <a:ext cx="609600" cy="349533"/>
          </a:xfrm>
          <a:noFill/>
        </p:spPr>
        <p:txBody>
          <a:bodyPr/>
          <a:lstStyle/>
          <a:p>
            <a:fld id="{B5263427-83C7-48FA-8D3F-7FCF552E6E21}" type="slidenum">
              <a:rPr lang="en-US" smtClean="0">
                <a:latin typeface="Times New Roman" pitchFamily="18" charset="0"/>
              </a:rPr>
              <a:pPr/>
              <a:t>60</a:t>
            </a:fld>
            <a:endParaRPr lang="en-US" smtClean="0">
              <a:latin typeface="Times New Roman" pitchFamily="18" charset="0"/>
            </a:endParaRPr>
          </a:p>
        </p:txBody>
      </p:sp>
      <p:sp>
        <p:nvSpPr>
          <p:cNvPr id="6" name="Rectangle 5"/>
          <p:cNvSpPr/>
          <p:nvPr/>
        </p:nvSpPr>
        <p:spPr>
          <a:xfrm>
            <a:off x="533400" y="1066800"/>
            <a:ext cx="4495800" cy="5115246"/>
          </a:xfrm>
          <a:prstGeom prst="rect">
            <a:avLst/>
          </a:prstGeom>
        </p:spPr>
        <p:txBody>
          <a:bodyPr wrap="square">
            <a:spAutoFit/>
          </a:bodyPr>
          <a:lstStyle/>
          <a:p>
            <a:pPr marL="342900" indent="-342900">
              <a:spcBef>
                <a:spcPct val="20000"/>
              </a:spcBef>
              <a:buSzPct val="55000"/>
              <a:buFontTx/>
              <a:buChar char="•"/>
              <a:defRPr/>
            </a:pPr>
            <a:r>
              <a:rPr lang="en-US" kern="0" dirty="0" smtClean="0">
                <a:latin typeface="+mn-lt"/>
              </a:rPr>
              <a:t>Valery </a:t>
            </a:r>
            <a:r>
              <a:rPr lang="en-US" kern="0" dirty="0" err="1" smtClean="0">
                <a:latin typeface="+mn-lt"/>
              </a:rPr>
              <a:t>Legasov</a:t>
            </a:r>
            <a:r>
              <a:rPr lang="en-US" kern="0" dirty="0" smtClean="0">
                <a:latin typeface="+mn-lt"/>
              </a:rPr>
              <a:t> was in charge of finding out exactly what went wrong and how to deal with the disaster.</a:t>
            </a:r>
          </a:p>
          <a:p>
            <a:pPr marL="342900" indent="-342900">
              <a:spcBef>
                <a:spcPct val="20000"/>
              </a:spcBef>
              <a:buSzPct val="55000"/>
              <a:buFontTx/>
              <a:buChar char="•"/>
              <a:defRPr/>
            </a:pPr>
            <a:r>
              <a:rPr lang="en-US" kern="0" dirty="0" smtClean="0">
                <a:latin typeface="+mn-lt"/>
              </a:rPr>
              <a:t>He discovered many unreported flaws in the reactor design, but was pressured not to reveal them.</a:t>
            </a:r>
          </a:p>
          <a:p>
            <a:pPr marL="800100" lvl="1" indent="-342900">
              <a:spcBef>
                <a:spcPct val="20000"/>
              </a:spcBef>
              <a:buSzPct val="55000"/>
              <a:buFontTx/>
              <a:buChar char="•"/>
              <a:defRPr/>
            </a:pPr>
            <a:r>
              <a:rPr lang="en-US" kern="0" dirty="0" smtClean="0">
                <a:latin typeface="+mn-lt"/>
              </a:rPr>
              <a:t>The workers received most of the blame.</a:t>
            </a:r>
          </a:p>
          <a:p>
            <a:pPr marL="800100" lvl="1" indent="-342900">
              <a:spcBef>
                <a:spcPct val="20000"/>
              </a:spcBef>
              <a:buSzPct val="55000"/>
              <a:buFontTx/>
              <a:buChar char="•"/>
              <a:defRPr/>
            </a:pPr>
            <a:r>
              <a:rPr lang="en-US" kern="0" dirty="0" smtClean="0">
                <a:latin typeface="+mn-lt"/>
              </a:rPr>
              <a:t>He committed suicide on the 2-year anniversary of the disaster.</a:t>
            </a:r>
            <a:endParaRPr lang="en-US" kern="0" dirty="0">
              <a:latin typeface="+mn-lt"/>
            </a:endParaRPr>
          </a:p>
        </p:txBody>
      </p:sp>
      <p:pic>
        <p:nvPicPr>
          <p:cNvPr id="1026" name="Picture 2" descr="http://www.sciencephoto.com/images/download_wm_image.html/C0025325-Valeri_Legasov,_Chernobyl_investigator-SPL.jpg?id=670025325"/>
          <p:cNvPicPr>
            <a:picLocks noChangeAspect="1" noChangeArrowheads="1"/>
          </p:cNvPicPr>
          <p:nvPr/>
        </p:nvPicPr>
        <p:blipFill>
          <a:blip r:embed="rId2" cstate="print"/>
          <a:srcRect/>
          <a:stretch>
            <a:fillRect/>
          </a:stretch>
        </p:blipFill>
        <p:spPr bwMode="auto">
          <a:xfrm>
            <a:off x="5181600" y="762000"/>
            <a:ext cx="3629025" cy="5048250"/>
          </a:xfrm>
          <a:prstGeom prst="rect">
            <a:avLst/>
          </a:prstGeom>
          <a:noFill/>
        </p:spPr>
      </p:pic>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4294967295"/>
          </p:nvPr>
        </p:nvSpPr>
        <p:spPr>
          <a:xfrm>
            <a:off x="7239000" y="6400800"/>
            <a:ext cx="1905000" cy="457200"/>
          </a:xfrm>
          <a:prstGeom prst="rect">
            <a:avLst/>
          </a:prstGeom>
          <a:noFill/>
        </p:spPr>
        <p:txBody>
          <a:bodyPr/>
          <a:lstStyle/>
          <a:p>
            <a:fld id="{192FC830-6225-40DF-AC7C-027DAE73FE61}" type="slidenum">
              <a:rPr lang="en-US" smtClean="0">
                <a:latin typeface="Times New Roman" pitchFamily="18" charset="0"/>
              </a:rPr>
              <a:pPr/>
              <a:t>61</a:t>
            </a:fld>
            <a:endParaRPr lang="en-US" smtClean="0">
              <a:latin typeface="Times New Roman" pitchFamily="18" charset="0"/>
            </a:endParaRPr>
          </a:p>
        </p:txBody>
      </p:sp>
      <p:sp>
        <p:nvSpPr>
          <p:cNvPr id="81923" name="Rectangle 2"/>
          <p:cNvSpPr>
            <a:spLocks noGrp="1" noChangeArrowheads="1"/>
          </p:cNvSpPr>
          <p:nvPr>
            <p:ph type="title"/>
          </p:nvPr>
        </p:nvSpPr>
        <p:spPr/>
        <p:txBody>
          <a:bodyPr/>
          <a:lstStyle/>
          <a:p>
            <a:pPr eaLnBrk="1" hangingPunct="1"/>
            <a:r>
              <a:rPr lang="en-US" smtClean="0"/>
              <a:t>Aftermath</a:t>
            </a:r>
          </a:p>
        </p:txBody>
      </p:sp>
      <p:sp>
        <p:nvSpPr>
          <p:cNvPr id="81924" name="Rectangle 3"/>
          <p:cNvSpPr>
            <a:spLocks noGrp="1" noChangeArrowheads="1"/>
          </p:cNvSpPr>
          <p:nvPr>
            <p:ph type="body" idx="1"/>
          </p:nvPr>
        </p:nvSpPr>
        <p:spPr/>
        <p:txBody>
          <a:bodyPr/>
          <a:lstStyle/>
          <a:p>
            <a:pPr eaLnBrk="1" hangingPunct="1"/>
            <a:r>
              <a:rPr lang="en-US" smtClean="0"/>
              <a:t>A wide radius surrounding the reactor is now considered uninhabitable.  </a:t>
            </a:r>
          </a:p>
          <a:p>
            <a:pPr eaLnBrk="1" hangingPunct="1"/>
            <a:r>
              <a:rPr lang="en-US" smtClean="0"/>
              <a:t>Surrounding towns and villages have shown a marked increase in birth defects, and multiple types of cancer, especially thyroid cancer.</a:t>
            </a:r>
          </a:p>
          <a:p>
            <a:pPr lvl="1" eaLnBrk="1" hangingPunct="1"/>
            <a:r>
              <a:rPr lang="en-US" smtClean="0"/>
              <a:t>Most common type of birth defect:  Cardiac degeneration, known as “Chernobyl Heart”</a:t>
            </a:r>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4294967295"/>
          </p:nvPr>
        </p:nvSpPr>
        <p:spPr>
          <a:xfrm>
            <a:off x="7239000" y="6400800"/>
            <a:ext cx="1905000" cy="457200"/>
          </a:xfrm>
          <a:prstGeom prst="rect">
            <a:avLst/>
          </a:prstGeom>
          <a:noFill/>
        </p:spPr>
        <p:txBody>
          <a:bodyPr/>
          <a:lstStyle/>
          <a:p>
            <a:fld id="{31C6FCC3-F1C2-4064-89C2-FEE16FE8F28D}" type="slidenum">
              <a:rPr lang="en-US" smtClean="0">
                <a:latin typeface="Times New Roman" pitchFamily="18" charset="0"/>
              </a:rPr>
              <a:pPr/>
              <a:t>62</a:t>
            </a:fld>
            <a:endParaRPr lang="en-US" smtClean="0">
              <a:latin typeface="Times New Roman" pitchFamily="18" charset="0"/>
            </a:endParaRPr>
          </a:p>
        </p:txBody>
      </p:sp>
      <p:sp>
        <p:nvSpPr>
          <p:cNvPr id="82947" name="Rectangle 2"/>
          <p:cNvSpPr>
            <a:spLocks noGrp="1" noChangeArrowheads="1"/>
          </p:cNvSpPr>
          <p:nvPr>
            <p:ph type="title"/>
          </p:nvPr>
        </p:nvSpPr>
        <p:spPr/>
        <p:txBody>
          <a:bodyPr/>
          <a:lstStyle/>
          <a:p>
            <a:pPr eaLnBrk="1" hangingPunct="1"/>
            <a:r>
              <a:rPr lang="en-US" smtClean="0"/>
              <a:t>Radioactive Waste Management</a:t>
            </a:r>
          </a:p>
        </p:txBody>
      </p:sp>
      <p:sp>
        <p:nvSpPr>
          <p:cNvPr id="82948" name="Rectangle 3"/>
          <p:cNvSpPr>
            <a:spLocks noGrp="1" noChangeArrowheads="1"/>
          </p:cNvSpPr>
          <p:nvPr>
            <p:ph type="body" idx="1"/>
          </p:nvPr>
        </p:nvSpPr>
        <p:spPr/>
        <p:txBody>
          <a:bodyPr/>
          <a:lstStyle/>
          <a:p>
            <a:pPr eaLnBrk="1" hangingPunct="1"/>
            <a:r>
              <a:rPr lang="en-US" dirty="0" smtClean="0"/>
              <a:t>About 100,000 tons of low-level waste (clothing) and about 15,000 tons of high-level (spent-fuel) waste is stored in the U.S.</a:t>
            </a:r>
          </a:p>
          <a:p>
            <a:pPr lvl="1" eaLnBrk="1" hangingPunct="1"/>
            <a:r>
              <a:rPr lang="en-US" dirty="0" smtClean="0"/>
              <a:t>For past 20 years, spent fuel assemblies have been stored in deep water-filled pools at the power plants. (Designed to be temporary)</a:t>
            </a:r>
          </a:p>
          <a:p>
            <a:pPr lvl="2" eaLnBrk="1" hangingPunct="1"/>
            <a:r>
              <a:rPr lang="en-US" dirty="0" smtClean="0"/>
              <a:t>Many internal pools are now filled and a number plants are storing nuclear waste in metal dry casks outside.</a:t>
            </a: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4294967295"/>
          </p:nvPr>
        </p:nvSpPr>
        <p:spPr>
          <a:xfrm>
            <a:off x="7239000" y="6400800"/>
            <a:ext cx="1905000" cy="457200"/>
          </a:xfrm>
          <a:prstGeom prst="rect">
            <a:avLst/>
          </a:prstGeom>
          <a:noFill/>
        </p:spPr>
        <p:txBody>
          <a:bodyPr/>
          <a:lstStyle/>
          <a:p>
            <a:fld id="{20ED9882-64DF-4AB0-82D4-DDB37636873D}" type="slidenum">
              <a:rPr lang="en-US" smtClean="0">
                <a:latin typeface="Times New Roman" pitchFamily="18" charset="0"/>
              </a:rPr>
              <a:pPr/>
              <a:t>63</a:t>
            </a:fld>
            <a:endParaRPr lang="en-US" smtClean="0">
              <a:latin typeface="Times New Roman" pitchFamily="18" charset="0"/>
            </a:endParaRPr>
          </a:p>
        </p:txBody>
      </p:sp>
      <p:sp>
        <p:nvSpPr>
          <p:cNvPr id="83971" name="Rectangle 2"/>
          <p:cNvSpPr>
            <a:spLocks noGrp="1" noChangeArrowheads="1"/>
          </p:cNvSpPr>
          <p:nvPr>
            <p:ph type="title"/>
          </p:nvPr>
        </p:nvSpPr>
        <p:spPr/>
        <p:txBody>
          <a:bodyPr>
            <a:normAutofit fontScale="90000"/>
          </a:bodyPr>
          <a:lstStyle/>
          <a:p>
            <a:pPr eaLnBrk="1" hangingPunct="1"/>
            <a:r>
              <a:rPr lang="en-US" smtClean="0"/>
              <a:t>Radioactive Waste Management Cont’d</a:t>
            </a:r>
          </a:p>
        </p:txBody>
      </p:sp>
      <p:sp>
        <p:nvSpPr>
          <p:cNvPr id="83972" name="Rectangle 3"/>
          <p:cNvSpPr>
            <a:spLocks noGrp="1" noChangeArrowheads="1"/>
          </p:cNvSpPr>
          <p:nvPr>
            <p:ph type="body" idx="1"/>
          </p:nvPr>
        </p:nvSpPr>
        <p:spPr/>
        <p:txBody>
          <a:bodyPr/>
          <a:lstStyle/>
          <a:p>
            <a:pPr eaLnBrk="1" hangingPunct="1"/>
            <a:r>
              <a:rPr lang="en-US" dirty="0" smtClean="0"/>
              <a:t>U.S. Department of Energy announced plans to build a high-level waste repository near Yucca Mountain, Nevada in 1987.</a:t>
            </a:r>
          </a:p>
          <a:p>
            <a:pPr lvl="1" eaLnBrk="1" hangingPunct="1"/>
            <a:r>
              <a:rPr lang="en-US" dirty="0" smtClean="0"/>
              <a:t>Facility may cost between $10 and 35 billion; planned to be open in 2010.</a:t>
            </a:r>
          </a:p>
          <a:p>
            <a:pPr lvl="1" eaLnBrk="1" hangingPunct="1"/>
            <a:r>
              <a:rPr lang="en-US" dirty="0" smtClean="0"/>
              <a:t>Plans to use Yucca have since been halted due to politics and lawsuits.</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What is a Gigajoule?</a:t>
            </a:r>
          </a:p>
        </p:txBody>
      </p:sp>
      <p:sp>
        <p:nvSpPr>
          <p:cNvPr id="37891" name="Content Placeholder 2"/>
          <p:cNvSpPr>
            <a:spLocks noGrp="1"/>
          </p:cNvSpPr>
          <p:nvPr>
            <p:ph idx="1"/>
          </p:nvPr>
        </p:nvSpPr>
        <p:spPr/>
        <p:txBody>
          <a:bodyPr/>
          <a:lstStyle/>
          <a:p>
            <a:pPr>
              <a:buFontTx/>
              <a:buNone/>
            </a:pPr>
            <a:endParaRPr lang="en-US" smtClean="0"/>
          </a:p>
          <a:p>
            <a:endParaRPr lang="en-US" smtClean="0"/>
          </a:p>
          <a:p>
            <a:r>
              <a:rPr lang="en-US" smtClean="0"/>
              <a:t>One gigajoule =</a:t>
            </a:r>
          </a:p>
          <a:p>
            <a:endParaRPr lang="en-US" smtClean="0"/>
          </a:p>
          <a:p>
            <a:endParaRPr lang="en-US" smtClean="0"/>
          </a:p>
          <a:p>
            <a:endParaRPr lang="en-US" smtClean="0"/>
          </a:p>
          <a:p>
            <a:r>
              <a:rPr lang="en-US" smtClean="0"/>
              <a:t> Three hundred </a:t>
            </a:r>
          </a:p>
          <a:p>
            <a:pPr>
              <a:buFontTx/>
              <a:buNone/>
            </a:pPr>
            <a:r>
              <a:rPr lang="en-US" smtClean="0"/>
              <a:t>		gigajoules = </a:t>
            </a:r>
          </a:p>
          <a:p>
            <a:endParaRPr lang="en-US" smtClean="0"/>
          </a:p>
        </p:txBody>
      </p:sp>
      <p:sp>
        <p:nvSpPr>
          <p:cNvPr id="37892" name="Slide Number Placeholder 3"/>
          <p:cNvSpPr>
            <a:spLocks noGrp="1"/>
          </p:cNvSpPr>
          <p:nvPr>
            <p:ph type="sldNum" sz="quarter" idx="4294967295"/>
          </p:nvPr>
        </p:nvSpPr>
        <p:spPr>
          <a:xfrm>
            <a:off x="7239000" y="6400800"/>
            <a:ext cx="1905000" cy="457200"/>
          </a:xfrm>
          <a:prstGeom prst="rect">
            <a:avLst/>
          </a:prstGeom>
          <a:noFill/>
        </p:spPr>
        <p:txBody>
          <a:bodyPr/>
          <a:lstStyle/>
          <a:p>
            <a:fld id="{B1D5E790-3C50-4431-A09B-E66DC1FF5C23}" type="slidenum">
              <a:rPr lang="en-US" smtClean="0">
                <a:latin typeface="Times New Roman" pitchFamily="18" charset="0"/>
              </a:rPr>
              <a:pPr/>
              <a:t>7</a:t>
            </a:fld>
            <a:endParaRPr lang="en-US" smtClean="0">
              <a:latin typeface="Times New Roman" pitchFamily="18" charset="0"/>
            </a:endParaRPr>
          </a:p>
        </p:txBody>
      </p:sp>
      <p:pic>
        <p:nvPicPr>
          <p:cNvPr id="104450" name="Picture 2" descr="http://southofheaven.typepad.com/.a/6a00d83451960269e20120a580d1e1970b-320wi"/>
          <p:cNvPicPr>
            <a:picLocks noChangeAspect="1" noChangeArrowheads="1"/>
          </p:cNvPicPr>
          <p:nvPr/>
        </p:nvPicPr>
        <p:blipFill>
          <a:blip r:embed="rId2" cstate="print"/>
          <a:srcRect/>
          <a:stretch>
            <a:fillRect/>
          </a:stretch>
        </p:blipFill>
        <p:spPr bwMode="auto">
          <a:xfrm>
            <a:off x="5943600" y="1828800"/>
            <a:ext cx="1123950" cy="1600200"/>
          </a:xfrm>
          <a:prstGeom prst="rect">
            <a:avLst/>
          </a:prstGeom>
          <a:noFill/>
          <a:ln w="9525">
            <a:noFill/>
            <a:miter lim="800000"/>
            <a:headEnd/>
            <a:tailEnd/>
          </a:ln>
        </p:spPr>
      </p:pic>
      <p:pic>
        <p:nvPicPr>
          <p:cNvPr id="104452" name="Picture 4" descr="http://www.truck.co.za/Edible_Oil_Tanker_4_INET.jpg"/>
          <p:cNvPicPr>
            <a:picLocks noChangeAspect="1" noChangeArrowheads="1"/>
          </p:cNvPicPr>
          <p:nvPr/>
        </p:nvPicPr>
        <p:blipFill>
          <a:blip r:embed="rId3" cstate="print"/>
          <a:srcRect/>
          <a:stretch>
            <a:fillRect/>
          </a:stretch>
        </p:blipFill>
        <p:spPr bwMode="auto">
          <a:xfrm>
            <a:off x="4876800" y="4038600"/>
            <a:ext cx="3429000" cy="2238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dissolve">
                                      <p:cBhvr>
                                        <p:cTn id="7" dur="500"/>
                                        <p:tgtEl>
                                          <p:spTgt spid="1044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4452"/>
                                        </p:tgtEl>
                                        <p:attrNameLst>
                                          <p:attrName>style.visibility</p:attrName>
                                        </p:attrNameLst>
                                      </p:cBhvr>
                                      <p:to>
                                        <p:strVal val="visible"/>
                                      </p:to>
                                    </p:set>
                                    <p:animEffect transition="in" filter="dissolve">
                                      <p:cBhvr>
                                        <p:cTn id="12"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0"/>
          </p:nvPr>
        </p:nvSpPr>
        <p:spPr>
          <a:noFill/>
        </p:spPr>
        <p:txBody>
          <a:bodyPr/>
          <a:lstStyle/>
          <a:p>
            <a:fld id="{EEE08D92-330B-4CBF-B0C7-C442774518EF}" type="slidenum">
              <a:rPr lang="en-US" smtClean="0">
                <a:latin typeface="Times New Roman" pitchFamily="18" charset="0"/>
              </a:rPr>
              <a:pPr/>
              <a:t>8</a:t>
            </a:fld>
            <a:endParaRPr lang="en-US" smtClean="0">
              <a:latin typeface="Times New Roman" pitchFamily="18" charset="0"/>
            </a:endParaRPr>
          </a:p>
        </p:txBody>
      </p:sp>
      <p:sp>
        <p:nvSpPr>
          <p:cNvPr id="38915" name="Rectangle 1026"/>
          <p:cNvSpPr>
            <a:spLocks noGrp="1" noChangeArrowheads="1"/>
          </p:cNvSpPr>
          <p:nvPr>
            <p:ph type="title"/>
          </p:nvPr>
        </p:nvSpPr>
        <p:spPr>
          <a:xfrm>
            <a:off x="457200" y="152400"/>
            <a:ext cx="8229600" cy="685800"/>
          </a:xfrm>
        </p:spPr>
        <p:txBody>
          <a:bodyPr>
            <a:normAutofit fontScale="90000"/>
          </a:bodyPr>
          <a:lstStyle/>
          <a:p>
            <a:pPr eaLnBrk="1" hangingPunct="1"/>
            <a:r>
              <a:rPr lang="en-US" dirty="0" smtClean="0"/>
              <a:t>Per Capita Energy Use</a:t>
            </a:r>
          </a:p>
        </p:txBody>
      </p:sp>
      <p:pic>
        <p:nvPicPr>
          <p:cNvPr id="105476" name="Picture 1028" descr="Fig12"/>
          <p:cNvPicPr>
            <a:picLocks noChangeAspect="1" noChangeArrowheads="1"/>
          </p:cNvPicPr>
          <p:nvPr/>
        </p:nvPicPr>
        <p:blipFill>
          <a:blip r:embed="rId2" cstate="print"/>
          <a:srcRect/>
          <a:stretch>
            <a:fillRect/>
          </a:stretch>
        </p:blipFill>
        <p:spPr bwMode="auto">
          <a:xfrm>
            <a:off x="1447800" y="914400"/>
            <a:ext cx="6172200" cy="56943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checkerboard(across)">
                                      <p:cBhvr>
                                        <p:cTn id="7" dur="5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239000" y="6400800"/>
            <a:ext cx="1905000" cy="457200"/>
          </a:xfrm>
          <a:prstGeom prst="rect">
            <a:avLst/>
          </a:prstGeom>
          <a:noFill/>
        </p:spPr>
        <p:txBody>
          <a:bodyPr/>
          <a:lstStyle/>
          <a:p>
            <a:fld id="{B64A6C81-512A-4E1E-B18C-99C1A361C5A4}" type="slidenum">
              <a:rPr lang="en-US" smtClean="0">
                <a:latin typeface="Times New Roman" pitchFamily="18" charset="0"/>
              </a:rPr>
              <a:pPr/>
              <a:t>9</a:t>
            </a:fld>
            <a:endParaRPr lang="en-US" smtClean="0">
              <a:latin typeface="Times New Roman" pitchFamily="18" charset="0"/>
            </a:endParaRPr>
          </a:p>
        </p:txBody>
      </p:sp>
      <p:sp>
        <p:nvSpPr>
          <p:cNvPr id="39939" name="Rectangle 2"/>
          <p:cNvSpPr>
            <a:spLocks noGrp="1" noChangeArrowheads="1"/>
          </p:cNvSpPr>
          <p:nvPr>
            <p:ph type="title"/>
          </p:nvPr>
        </p:nvSpPr>
        <p:spPr/>
        <p:txBody>
          <a:bodyPr/>
          <a:lstStyle/>
          <a:p>
            <a:pPr eaLnBrk="1" hangingPunct="1"/>
            <a:r>
              <a:rPr lang="en-US" smtClean="0"/>
              <a:t>How Energy is Used</a:t>
            </a:r>
          </a:p>
        </p:txBody>
      </p:sp>
      <p:sp>
        <p:nvSpPr>
          <p:cNvPr id="39940" name="Rectangle 3"/>
          <p:cNvSpPr>
            <a:spLocks noGrp="1" noChangeArrowheads="1"/>
          </p:cNvSpPr>
          <p:nvPr>
            <p:ph type="body" idx="1"/>
          </p:nvPr>
        </p:nvSpPr>
        <p:spPr/>
        <p:txBody>
          <a:bodyPr/>
          <a:lstStyle/>
          <a:p>
            <a:pPr eaLnBrk="1" hangingPunct="1"/>
            <a:r>
              <a:rPr lang="en-US" smtClean="0"/>
              <a:t>Largest share of energy used in the U.S. is consumed by industry (32.6%).</a:t>
            </a:r>
          </a:p>
          <a:p>
            <a:pPr eaLnBrk="1" hangingPunct="1"/>
            <a:r>
              <a:rPr lang="en-US" smtClean="0"/>
              <a:t>Residential and Commercial buildings use 37.6% of primary energy consumed in U.S.</a:t>
            </a:r>
          </a:p>
          <a:p>
            <a:pPr eaLnBrk="1" hangingPunct="1"/>
            <a:r>
              <a:rPr lang="en-US" smtClean="0"/>
              <a:t>Transportation consumes about 26% of all energy used in the U.S.</a:t>
            </a:r>
          </a:p>
          <a:p>
            <a:pPr lvl="1" eaLnBrk="1" hangingPunct="1"/>
            <a:r>
              <a:rPr lang="en-US" smtClean="0"/>
              <a:t>Three trillion passenger miles and 600 billion ton miles of freight carried annually by motor vehicles in the U.S.</a:t>
            </a: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Food and Agriculture</Template>
  <TotalTime>3827</TotalTime>
  <Words>2328</Words>
  <Application>Microsoft Office PowerPoint</Application>
  <PresentationFormat>On-screen Show (4:3)</PresentationFormat>
  <Paragraphs>311</Paragraphs>
  <Slides>63</Slides>
  <Notes>7</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Paper</vt:lpstr>
      <vt:lpstr>Energy</vt:lpstr>
      <vt:lpstr>How Is Electricity Generated?</vt:lpstr>
      <vt:lpstr>How Is Electricity Generated?</vt:lpstr>
      <vt:lpstr>Current Energy Sources</vt:lpstr>
      <vt:lpstr>Worldwide Commercial Energy Production</vt:lpstr>
      <vt:lpstr>Per Capita Consumption</vt:lpstr>
      <vt:lpstr>What is a Gigajoule?</vt:lpstr>
      <vt:lpstr>Per Capita Energy Use</vt:lpstr>
      <vt:lpstr>How Energy is Used</vt:lpstr>
      <vt:lpstr>How Energy Is Used Cont’d</vt:lpstr>
      <vt:lpstr>Figure 12.03</vt:lpstr>
      <vt:lpstr>Coal</vt:lpstr>
      <vt:lpstr>COAL</vt:lpstr>
      <vt:lpstr>COAL</vt:lpstr>
      <vt:lpstr>COAL</vt:lpstr>
      <vt:lpstr>Slide 16</vt:lpstr>
      <vt:lpstr>FOSSIL FUELS</vt:lpstr>
      <vt:lpstr>FOSSIL FUELS</vt:lpstr>
      <vt:lpstr>Proven Coal Reserves</vt:lpstr>
      <vt:lpstr>Coal</vt:lpstr>
      <vt:lpstr>Figure 12.06</vt:lpstr>
      <vt:lpstr>Slide 22</vt:lpstr>
      <vt:lpstr>Coal Cont’d</vt:lpstr>
      <vt:lpstr>Oil</vt:lpstr>
      <vt:lpstr>Oil</vt:lpstr>
      <vt:lpstr>Oil</vt:lpstr>
      <vt:lpstr>Proven Recoverable Oil Reserves</vt:lpstr>
      <vt:lpstr>Worldwide Oil Exports</vt:lpstr>
      <vt:lpstr>Worldwide Oil Imports</vt:lpstr>
      <vt:lpstr>Oil Cont’d</vt:lpstr>
      <vt:lpstr>Natural Gas</vt:lpstr>
      <vt:lpstr>Natural Gas Cont’d</vt:lpstr>
      <vt:lpstr>Proven-In-Place Natural Gas Reserves</vt:lpstr>
      <vt:lpstr>Nuclear Power</vt:lpstr>
      <vt:lpstr>NUCLEAR POWER</vt:lpstr>
      <vt:lpstr>NUCLEAR POWER</vt:lpstr>
      <vt:lpstr>NUCLEAR POWER</vt:lpstr>
      <vt:lpstr>NUCLEAR POWER</vt:lpstr>
      <vt:lpstr>NUCLEAR POWER</vt:lpstr>
      <vt:lpstr>Slide 40</vt:lpstr>
      <vt:lpstr>Slide 41</vt:lpstr>
      <vt:lpstr>How is Nuclear Radiation Measured?</vt:lpstr>
      <vt:lpstr>How is Nuclear Radiation Measured?</vt:lpstr>
      <vt:lpstr>How is Nuclear Radiation Measured?</vt:lpstr>
      <vt:lpstr>How is Nuclear Radiation Measured?</vt:lpstr>
      <vt:lpstr>How Do Nuclear Reactors Work</vt:lpstr>
      <vt:lpstr>Uranium-235</vt:lpstr>
      <vt:lpstr>How Do Nuclear Reactors Work Cont’d</vt:lpstr>
      <vt:lpstr>Fuel Rods Filled With Pellets Are Grouped Into Fuel Assemblies</vt:lpstr>
      <vt:lpstr>Nuclear Fission</vt:lpstr>
      <vt:lpstr>How Do Nuclear Reactors Work Cont’d</vt:lpstr>
      <vt:lpstr>Controlling the Chain Reaction </vt:lpstr>
      <vt:lpstr>Kinds of Reactors</vt:lpstr>
      <vt:lpstr>Kinds of Reactors Cont’d</vt:lpstr>
      <vt:lpstr>Safety Is Engineered Into Reactor Designs</vt:lpstr>
      <vt:lpstr>How Nuclear Energy Works</vt:lpstr>
      <vt:lpstr>Nuclear Disasters</vt:lpstr>
      <vt:lpstr>Nuclear Disasters</vt:lpstr>
      <vt:lpstr>Chernobyl</vt:lpstr>
      <vt:lpstr>Chernobyl</vt:lpstr>
      <vt:lpstr>Aftermath</vt:lpstr>
      <vt:lpstr>Radioactive Waste Management</vt:lpstr>
      <vt:lpstr>Radioactive Waste Management Cont’d</vt:lpstr>
    </vt:vector>
  </TitlesOfParts>
  <Company>CCSN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Our Environment</dc:title>
  <dc:creator>CCSN</dc:creator>
  <cp:lastModifiedBy>WTHS</cp:lastModifiedBy>
  <cp:revision>183</cp:revision>
  <dcterms:created xsi:type="dcterms:W3CDTF">2002-01-16T22:44:40Z</dcterms:created>
  <dcterms:modified xsi:type="dcterms:W3CDTF">2011-04-15T13:44:37Z</dcterms:modified>
</cp:coreProperties>
</file>