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486" r:id="rId2"/>
    <p:sldId id="440" r:id="rId3"/>
    <p:sldId id="441" r:id="rId4"/>
    <p:sldId id="442" r:id="rId5"/>
    <p:sldId id="443" r:id="rId6"/>
    <p:sldId id="444" r:id="rId7"/>
    <p:sldId id="445" r:id="rId8"/>
    <p:sldId id="446" r:id="rId9"/>
    <p:sldId id="447" r:id="rId10"/>
    <p:sldId id="448" r:id="rId11"/>
    <p:sldId id="449" r:id="rId12"/>
    <p:sldId id="450" r:id="rId13"/>
    <p:sldId id="451" r:id="rId14"/>
    <p:sldId id="452" r:id="rId15"/>
    <p:sldId id="453" r:id="rId16"/>
    <p:sldId id="454" r:id="rId17"/>
    <p:sldId id="455" r:id="rId18"/>
    <p:sldId id="456" r:id="rId19"/>
    <p:sldId id="457" r:id="rId20"/>
    <p:sldId id="458" r:id="rId21"/>
    <p:sldId id="459" r:id="rId22"/>
    <p:sldId id="460" r:id="rId23"/>
    <p:sldId id="461" r:id="rId24"/>
    <p:sldId id="462" r:id="rId25"/>
    <p:sldId id="463" r:id="rId26"/>
    <p:sldId id="464" r:id="rId27"/>
    <p:sldId id="465" r:id="rId28"/>
    <p:sldId id="466" r:id="rId29"/>
    <p:sldId id="467" r:id="rId30"/>
    <p:sldId id="468" r:id="rId31"/>
    <p:sldId id="469" r:id="rId32"/>
    <p:sldId id="470" r:id="rId33"/>
    <p:sldId id="471" r:id="rId34"/>
    <p:sldId id="472" r:id="rId35"/>
    <p:sldId id="473" r:id="rId36"/>
    <p:sldId id="474" r:id="rId37"/>
    <p:sldId id="475" r:id="rId38"/>
    <p:sldId id="431" r:id="rId3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2E00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21" autoAdjust="0"/>
    <p:restoredTop sz="90929"/>
  </p:normalViewPr>
  <p:slideViewPr>
    <p:cSldViewPr>
      <p:cViewPr varScale="1">
        <p:scale>
          <a:sx n="79" d="100"/>
          <a:sy n="79" d="100"/>
        </p:scale>
        <p:origin x="-66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FDA4B96F-8155-4A2E-9DF0-FDF05F20F5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8057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solidFill>
            <a:srgbClr val="FFFFFF"/>
          </a:solidFill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4/15/2011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46D20F-6A3A-496D-9CEF-8EF2201F7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4/15/2011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1A9-4971-4B64-8D7E-0DCDE0BD0B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4/15/2011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8A82-46C7-47EE-8F23-CEDDE7A7C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57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4/15/2011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B231638-9090-4C10-9727-D0CD5A531E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295400"/>
          </a:xfrm>
        </p:spPr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4/15/2011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01B4-99D7-48E0-889E-D6475639C4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4/15/2011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556A-82BD-4BC2-A68A-CE580D93A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AEED-9517-4A85-BBB4-F8826C459F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4/15/2011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4/15/2011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28D7-70DC-4CFD-A428-1D6CE5A51E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4/15/2011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A1A5-DC0A-48E1-93E0-96DDEB5588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4/15/2011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78274E-D237-4330-BE16-1739CFB1B6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4/15/2011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2B28BB-F063-41C6-9D3A-EDAB251522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4/15/2011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DBA829F-A981-424F-8A4A-9A7532D59F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 autoUpdateAnimBg="0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utoUpdateAnimBg="0"/>
    </p:bld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6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6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6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4600" y="457200"/>
            <a:ext cx="5638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Renewable Energy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867401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“The use of solar energy has not been opened up because the oil industry does not own the sun.”</a:t>
            </a:r>
          </a:p>
          <a:p>
            <a:r>
              <a:rPr lang="en-US" sz="1600" dirty="0" smtClean="0"/>
              <a:t>	- Ralph Nader</a:t>
            </a:r>
            <a:endParaRPr lang="en-US" sz="1600" dirty="0"/>
          </a:p>
        </p:txBody>
      </p:sp>
      <p:pic>
        <p:nvPicPr>
          <p:cNvPr id="39938" name="Picture 2" descr="http://4.bp.blogspot.com/_d_KbzqXIJkI/TUb2G8SSmaI/AAAAAAAAE64/xfH26VuJwc0/s1600/solar+power+pl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6121400" cy="45910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6A9D9849-08B8-4FEA-B05E-B3F51B7D8980}" type="slidenum">
              <a:rPr lang="en-US" smtClean="0">
                <a:latin typeface="Times New Roman" pitchFamily="18" charset="0"/>
              </a:rPr>
              <a:pPr/>
              <a:t>10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Storing Electrical Energy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257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dirty="0" smtClean="0"/>
              <a:t>Electrical energy storage is difficult and expensive.</a:t>
            </a:r>
          </a:p>
          <a:p>
            <a:pPr lvl="1" eaLnBrk="1" hangingPunct="1"/>
            <a:r>
              <a:rPr lang="en-US" sz="2800" dirty="0" smtClean="0"/>
              <a:t>Lead-Acid batteries </a:t>
            </a:r>
          </a:p>
          <a:p>
            <a:pPr lvl="2" eaLnBrk="1" hangingPunct="1"/>
            <a:r>
              <a:rPr lang="en-US" sz="2800" dirty="0" smtClean="0"/>
              <a:t>Heavy and have low energy density.</a:t>
            </a:r>
          </a:p>
          <a:p>
            <a:pPr lvl="2" eaLnBrk="1" hangingPunct="1"/>
            <a:r>
              <a:rPr lang="en-US" sz="2800" dirty="0" smtClean="0"/>
              <a:t>Typical lead-acid battery sufficient to store electricity for an average home would cost $5,000 and weigh 3-4 tons.</a:t>
            </a:r>
          </a:p>
          <a:p>
            <a:pPr lvl="1" eaLnBrk="1" hangingPunct="1"/>
            <a:r>
              <a:rPr lang="en-US" sz="2800" dirty="0" smtClean="0"/>
              <a:t>Nickel-Metal Hydride batteries</a:t>
            </a:r>
          </a:p>
          <a:p>
            <a:pPr lvl="2" eaLnBrk="1" hangingPunct="1"/>
            <a:r>
              <a:rPr lang="en-US" sz="2800" dirty="0" smtClean="0"/>
              <a:t>Higher capacity than lead, high discharge rate</a:t>
            </a:r>
          </a:p>
          <a:p>
            <a:pPr lvl="2" eaLnBrk="1" hangingPunct="1"/>
            <a:r>
              <a:rPr lang="en-US" sz="2800" dirty="0" smtClean="0"/>
              <a:t>Used in hybrid cars</a:t>
            </a:r>
          </a:p>
          <a:p>
            <a:pPr lvl="1" eaLnBrk="1" hangingPunct="1"/>
            <a:r>
              <a:rPr lang="en-US" sz="2800" dirty="0" smtClean="0"/>
              <a:t>Lithium-Ion batteries</a:t>
            </a:r>
          </a:p>
          <a:p>
            <a:pPr lvl="2" eaLnBrk="1" hangingPunct="1"/>
            <a:r>
              <a:rPr lang="en-US" sz="2800" dirty="0" smtClean="0"/>
              <a:t>Smaller, lighter, and more versatile</a:t>
            </a:r>
          </a:p>
          <a:p>
            <a:pPr lvl="2" eaLnBrk="1" hangingPunct="1"/>
            <a:r>
              <a:rPr lang="en-US" sz="2800" dirty="0" smtClean="0"/>
              <a:t>Expensive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D8961D32-B331-4B18-937C-A85F677A4732}" type="slidenum">
              <a:rPr lang="en-US" smtClean="0">
                <a:latin typeface="Times New Roman" pitchFamily="18" charset="0"/>
              </a:rPr>
              <a:pPr/>
              <a:t>11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FUEL CELLS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4648200" cy="5562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Fuel Cells</a:t>
            </a:r>
            <a:r>
              <a:rPr lang="en-US" sz="2800" dirty="0" smtClean="0"/>
              <a:t> - Use the chemical reaction between hydrogen and oxygen to produce electric current.</a:t>
            </a:r>
          </a:p>
          <a:p>
            <a:pPr lvl="1"/>
            <a:r>
              <a:rPr lang="en-US" sz="2800" b="1" dirty="0" smtClean="0"/>
              <a:t>H2 + O2 </a:t>
            </a:r>
            <a:r>
              <a:rPr lang="en-US" sz="2800" b="1" dirty="0" smtClean="0">
                <a:cs typeface="Arial"/>
              </a:rPr>
              <a:t>→ H2O</a:t>
            </a:r>
            <a:endParaRPr lang="en-US" sz="2800" b="1" dirty="0" smtClean="0"/>
          </a:p>
          <a:p>
            <a:pPr lvl="2" eaLnBrk="1" hangingPunct="1"/>
            <a:r>
              <a:rPr lang="en-US" sz="2800" dirty="0" smtClean="0"/>
              <a:t>High-energy electrons generated from the reaction pass through an external circuit, and generate electrical current.</a:t>
            </a:r>
          </a:p>
        </p:txBody>
      </p:sp>
      <p:pic>
        <p:nvPicPr>
          <p:cNvPr id="5" name="Picture 1028" descr="Figure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1811" y="990600"/>
            <a:ext cx="445218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237A2082-D502-4FE3-9575-1D6EC848A46C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FUEL CELLS CONT’D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Fuel cells provide direct-current electricity as long as supplied with hydrogen and oxygen.</a:t>
            </a:r>
          </a:p>
          <a:p>
            <a:pPr lvl="1" eaLnBrk="1" hangingPunct="1"/>
            <a:r>
              <a:rPr lang="en-US" dirty="0" smtClean="0"/>
              <a:t>Pure hydrogen must be supplied somehow.</a:t>
            </a:r>
          </a:p>
          <a:p>
            <a:pPr lvl="1" eaLnBrk="1" hangingPunct="1"/>
            <a:r>
              <a:rPr lang="en-US" dirty="0" smtClean="0"/>
              <a:t>Fuel cells run on pure oxygen and hydrogen produce no waste products except drinkable water and radiant heat.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CD6A9379-F861-4250-8CED-A759963D521E}" type="slidenum">
              <a:rPr lang="en-US" smtClean="0">
                <a:latin typeface="Times New Roman" pitchFamily="18" charset="0"/>
              </a:rPr>
              <a:pPr/>
              <a:t>13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FUEL CELLS CONT’D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Typical fuel cell efficiency is 40-45%.</a:t>
            </a:r>
          </a:p>
          <a:p>
            <a:pPr lvl="1" eaLnBrk="1" hangingPunct="1"/>
            <a:r>
              <a:rPr lang="en-US" dirty="0" smtClean="0"/>
              <a:t>Fuel cells can be stacked together until the desired power level is achieved.</a:t>
            </a:r>
          </a:p>
        </p:txBody>
      </p:sp>
      <p:pic>
        <p:nvPicPr>
          <p:cNvPr id="75778" name="Picture 2" descr="http://www.consumerenergycenter.org/transportation/fuelcell/images/hydrogen_02_350x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200400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96E9CAB7-805F-44BB-9F06-DC72301F48CB}" type="slidenum">
              <a:rPr lang="en-US" smtClean="0">
                <a:latin typeface="Times New Roman" pitchFamily="18" charset="0"/>
              </a:rPr>
              <a:pPr/>
              <a:t>14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BIOMASS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Wood provides less than 1% of U.S. energy, but provides up to 95% in poorer countries.</a:t>
            </a:r>
          </a:p>
          <a:p>
            <a:pPr lvl="1" eaLnBrk="1" hangingPunct="1"/>
            <a:r>
              <a:rPr lang="en-US" dirty="0" smtClean="0"/>
              <a:t>Inefficient burning of wood produces smoke laden with fine ash and soot and hazardous amounts of carbon monoxide (CO) and hydrocarbons.</a:t>
            </a:r>
          </a:p>
          <a:p>
            <a:pPr lvl="2" eaLnBrk="1" hangingPunct="1"/>
            <a:r>
              <a:rPr lang="en-US" dirty="0" smtClean="0"/>
              <a:t>Produces fewer sulfur gases than coal.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238200F7-3912-48F0-96CC-DBE6FF1F5B27}" type="slidenum">
              <a:rPr lang="en-US" smtClean="0">
                <a:latin typeface="Times New Roman" pitchFamily="18" charset="0"/>
              </a:rPr>
              <a:pPr/>
              <a:t>15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Fuelwood Crisis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About 40% of world population depends on firewood and charcoal as their primary energy source.</a:t>
            </a:r>
          </a:p>
          <a:p>
            <a:pPr lvl="1" eaLnBrk="1" hangingPunct="1"/>
            <a:r>
              <a:rPr lang="en-US" dirty="0" smtClean="0"/>
              <a:t>Of these, three-quarters do not have an adequate supply.</a:t>
            </a:r>
          </a:p>
          <a:p>
            <a:pPr lvl="2" eaLnBrk="1" hangingPunct="1"/>
            <a:r>
              <a:rPr lang="en-US" dirty="0" smtClean="0"/>
              <a:t>Problem intensifies as less-developed countries continue to grow.</a:t>
            </a:r>
          </a:p>
          <a:p>
            <a:pPr lvl="2" eaLnBrk="1" hangingPunct="1"/>
            <a:r>
              <a:rPr lang="en-US" dirty="0" smtClean="0"/>
              <a:t>For urban dwellers, the opportunity to scavenge wood is generally nonexistent.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EE9EB7F3-AA80-43FA-8CA9-C646BE9CEF81}" type="slidenum">
              <a:rPr lang="en-US" smtClean="0">
                <a:latin typeface="Times New Roman" pitchFamily="18" charset="0"/>
              </a:rPr>
              <a:pPr/>
              <a:t>16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Fuelwood Crisis Cont’d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Currently, about half of worldwide annual wood harvest is used as fuel.</a:t>
            </a:r>
          </a:p>
          <a:p>
            <a:pPr lvl="1" eaLnBrk="1" hangingPunct="1"/>
            <a:r>
              <a:rPr lang="en-US" smtClean="0"/>
              <a:t>85% of fuelwood harvested and consumed in developed countries.</a:t>
            </a:r>
          </a:p>
          <a:p>
            <a:pPr lvl="2" eaLnBrk="1" hangingPunct="1"/>
            <a:r>
              <a:rPr lang="en-US" smtClean="0"/>
              <a:t>By 2025, worldwide demand for fuelwood is expected to be twice current harvest rates while supplies will have remained relatively static.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1CA726CB-6845-4C80-99E5-5D71FCA228BC}" type="slidenum">
              <a:rPr lang="en-US" smtClean="0">
                <a:latin typeface="Times New Roman" pitchFamily="18" charset="0"/>
              </a:rPr>
              <a:pPr/>
              <a:t>17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Dung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7848600" cy="3810000"/>
          </a:xfrm>
        </p:spPr>
        <p:txBody>
          <a:bodyPr/>
          <a:lstStyle/>
          <a:p>
            <a:pPr eaLnBrk="1" hangingPunct="1"/>
            <a:r>
              <a:rPr lang="en-US" dirty="0" smtClean="0"/>
              <a:t>Where other fuel is in short supply, people often dry and burn animal dung.</a:t>
            </a:r>
          </a:p>
          <a:p>
            <a:pPr lvl="1" eaLnBrk="1" hangingPunct="1"/>
            <a:r>
              <a:rPr lang="en-US" dirty="0" smtClean="0"/>
              <a:t>Downside: not returning animal dung to land as fertilizer reduces crop production and food supplies.</a:t>
            </a:r>
          </a:p>
        </p:txBody>
      </p:sp>
      <p:pic>
        <p:nvPicPr>
          <p:cNvPr id="71682" name="Picture 2" descr="Dung Fuel by Bryan_T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10000"/>
            <a:ext cx="4267200" cy="28419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62C77777-E7F6-44A2-96DD-02DA8F794201}" type="slidenum">
              <a:rPr lang="en-US" smtClean="0">
                <a:latin typeface="Times New Roman" pitchFamily="18" charset="0"/>
              </a:rPr>
              <a:pPr/>
              <a:t>18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Methane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Methane is main component of natural gas.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Produced by anaerobic (no oxygen) decomposition by bacteria.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Very efficient fuel source: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Burning methane produced from manure provides more heat than burning dung itself.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Left-over sludge from bacterial digestion is a nutrient-rich fertilizer.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Methane is clean, efficient fuel.</a:t>
            </a:r>
          </a:p>
          <a:p>
            <a:pPr lvl="4"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FF4DB70F-A02F-4109-A75F-507E206BB3D1}" type="slidenum">
              <a:rPr lang="en-US" smtClean="0">
                <a:latin typeface="Times New Roman" pitchFamily="18" charset="0"/>
              </a:rPr>
              <a:pPr/>
              <a:t>19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Anaerobic Fermentation</a:t>
            </a:r>
          </a:p>
        </p:txBody>
      </p:sp>
      <p:pic>
        <p:nvPicPr>
          <p:cNvPr id="88067" name="Picture 3" descr="Fig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8001000" cy="523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7800" cy="731838"/>
          </a:xfrm>
        </p:spPr>
        <p:txBody>
          <a:bodyPr/>
          <a:lstStyle/>
          <a:p>
            <a:pPr eaLnBrk="1" hangingPunct="1"/>
            <a:r>
              <a:rPr lang="en-US" smtClean="0"/>
              <a:t>How Is Electricity Generated?</a:t>
            </a:r>
          </a:p>
        </p:txBody>
      </p:sp>
      <p:sp>
        <p:nvSpPr>
          <p:cNvPr id="21207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28625" y="1498600"/>
            <a:ext cx="8229600" cy="4343400"/>
          </a:xfrm>
        </p:spPr>
        <p:txBody>
          <a:bodyPr/>
          <a:lstStyle/>
          <a:p>
            <a:pPr marL="457200" indent="-457200" eaLnBrk="1" hangingPunct="1">
              <a:buClr>
                <a:srgbClr val="FFFFFF"/>
              </a:buClr>
            </a:pPr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FFCC00"/>
                </a:solidFill>
              </a:rPr>
              <a:t>electric generator</a:t>
            </a:r>
            <a:r>
              <a:rPr lang="en-US" sz="2800" dirty="0" smtClean="0">
                <a:solidFill>
                  <a:srgbClr val="FFCC00"/>
                </a:solidFill>
              </a:rPr>
              <a:t> </a:t>
            </a:r>
            <a:r>
              <a:rPr lang="en-US" sz="2800" dirty="0" smtClean="0"/>
              <a:t>is a device that converts mechanical energy into electrical energy through a turbine.</a:t>
            </a:r>
          </a:p>
          <a:p>
            <a:pPr marL="857250" lvl="1" indent="-457200" eaLnBrk="1" hangingPunct="1">
              <a:buClr>
                <a:srgbClr val="FFFFFF"/>
              </a:buClr>
            </a:pPr>
            <a:r>
              <a:rPr lang="en-US" sz="2800" dirty="0" smtClean="0"/>
              <a:t>A </a:t>
            </a:r>
            <a:r>
              <a:rPr lang="en-US" sz="2800" i="1" dirty="0" smtClean="0"/>
              <a:t>turbine</a:t>
            </a:r>
            <a:r>
              <a:rPr lang="en-US" sz="2800" dirty="0" smtClean="0"/>
              <a:t> is a wheel that changes the force of a moving gas or a liquid into energy that can do work.</a:t>
            </a:r>
          </a:p>
          <a:p>
            <a:pPr marL="857250" lvl="1" indent="-457200" eaLnBrk="1" hangingPunct="1">
              <a:buClr>
                <a:srgbClr val="FFFFFF"/>
              </a:buClr>
            </a:pPr>
            <a:r>
              <a:rPr lang="en-US" sz="2800" dirty="0" smtClean="0"/>
              <a:t>The turbine  spins a generator to produce </a:t>
            </a:r>
            <a:br>
              <a:rPr lang="en-US" sz="2800" dirty="0" smtClean="0"/>
            </a:br>
            <a:r>
              <a:rPr lang="en-US" sz="2800" dirty="0" smtClean="0"/>
              <a:t>electricity.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7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F897C33F-3978-4048-B0BD-EB4D174CA28C}" type="slidenum">
              <a:rPr lang="en-US" smtClean="0">
                <a:latin typeface="Times New Roman" pitchFamily="18" charset="0"/>
              </a:rPr>
              <a:pPr/>
              <a:t>20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355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Alcohol from Biomass</a:t>
            </a:r>
          </a:p>
        </p:txBody>
      </p:sp>
      <p:sp>
        <p:nvSpPr>
          <p:cNvPr id="23556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Ethanol raises octane ratings, and helps reduce carbon monoxide emissions in automobile exhaust.</a:t>
            </a:r>
          </a:p>
          <a:p>
            <a:pPr lvl="1" eaLnBrk="1" hangingPunct="1"/>
            <a:r>
              <a:rPr lang="en-US" dirty="0" smtClean="0"/>
              <a:t>Could be solution to grain surpluses and bring higher price for grain crops.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061AF700-F994-4E6D-BD40-076400A17465}" type="slidenum">
              <a:rPr lang="en-US" smtClean="0">
                <a:latin typeface="Times New Roman" pitchFamily="18" charset="0"/>
              </a:rPr>
              <a:pPr/>
              <a:t>21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FROM EARTH’S FORCES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Hydropower</a:t>
            </a:r>
          </a:p>
          <a:p>
            <a:pPr lvl="1" eaLnBrk="1" hangingPunct="1"/>
            <a:r>
              <a:rPr lang="en-US" smtClean="0"/>
              <a:t>By 1925, falling water generated 40% of world’s electric power.</a:t>
            </a:r>
          </a:p>
          <a:p>
            <a:pPr lvl="2" eaLnBrk="1" hangingPunct="1"/>
            <a:r>
              <a:rPr lang="en-US" smtClean="0"/>
              <a:t>Hydroelectric production capacity has grown 15-fold.</a:t>
            </a:r>
          </a:p>
          <a:p>
            <a:pPr lvl="3" eaLnBrk="1" hangingPunct="1"/>
            <a:r>
              <a:rPr lang="en-US" smtClean="0"/>
              <a:t>Fossil fuel use has risen so rapidly that currently, hydroelectric only supplies one-quarter of electrical generation.</a:t>
            </a: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BB0D2FFA-1DC9-45C3-AFF5-05DE5E44E019}" type="slidenum">
              <a:rPr lang="en-US" smtClean="0">
                <a:latin typeface="Times New Roman" pitchFamily="18" charset="0"/>
              </a:rPr>
              <a:pPr/>
              <a:t>22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66562" name="Picture 2" descr="http://www.unendlich-viel-energie.de/uploads/media/Hydrop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304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079FEFBD-9CB8-4299-A406-7695F52613F6}" type="slidenum">
              <a:rPr lang="en-US" smtClean="0">
                <a:latin typeface="Times New Roman" pitchFamily="18" charset="0"/>
              </a:rPr>
              <a:pPr/>
              <a:t>23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Dam Drawbacks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 Displacement</a:t>
            </a:r>
          </a:p>
          <a:p>
            <a:pPr eaLnBrk="1" hangingPunct="1"/>
            <a:r>
              <a:rPr lang="en-US" smtClean="0"/>
              <a:t>Ecosystem Destruction</a:t>
            </a:r>
          </a:p>
          <a:p>
            <a:pPr eaLnBrk="1" hangingPunct="1"/>
            <a:r>
              <a:rPr lang="en-US" smtClean="0"/>
              <a:t>Wildlife Losses</a:t>
            </a:r>
          </a:p>
          <a:p>
            <a:pPr eaLnBrk="1" hangingPunct="1"/>
            <a:r>
              <a:rPr lang="en-US" smtClean="0"/>
              <a:t>Large-Scale Flooding Due to Dam Failures</a:t>
            </a:r>
          </a:p>
          <a:p>
            <a:pPr eaLnBrk="1" hangingPunct="1"/>
            <a:r>
              <a:rPr lang="en-US" smtClean="0"/>
              <a:t>Sedimentation</a:t>
            </a:r>
          </a:p>
          <a:p>
            <a:pPr eaLnBrk="1" hangingPunct="1"/>
            <a:r>
              <a:rPr lang="en-US" smtClean="0"/>
              <a:t>Herbicide Contamination</a:t>
            </a:r>
          </a:p>
          <a:p>
            <a:pPr eaLnBrk="1" hangingPunct="1"/>
            <a:r>
              <a:rPr lang="en-US" smtClean="0"/>
              <a:t>Evaporative Losses</a:t>
            </a:r>
          </a:p>
          <a:p>
            <a:pPr eaLnBrk="1" hangingPunct="1"/>
            <a:r>
              <a:rPr lang="en-US" smtClean="0"/>
              <a:t>Nutrient Flow Retardation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Study:  Three Gorges Dam,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Largest electricity-generating plant in the entire world.</a:t>
            </a:r>
          </a:p>
          <a:p>
            <a:pPr lvl="1"/>
            <a:r>
              <a:rPr lang="en-US" dirty="0" smtClean="0"/>
              <a:t>Total capacity of the plant = 22,500MW</a:t>
            </a:r>
          </a:p>
          <a:p>
            <a:pPr lvl="1"/>
            <a:r>
              <a:rPr lang="en-US" dirty="0" smtClean="0"/>
              <a:t>34 total generators</a:t>
            </a:r>
          </a:p>
          <a:p>
            <a:pPr lvl="1"/>
            <a:r>
              <a:rPr lang="en-US" dirty="0" smtClean="0"/>
              <a:t>Caused the flooding of multiple archeological sites and displaced 1.3 million people.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5642F25-4C26-4455-B8C2-B0A0F9FD619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Gorges Dam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5642F25-4C26-4455-B8C2-B0A0F9FD619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08546" name="Picture 2" descr="http://earthobservatory.nasa.gov/images/imagerecords/6000/6574/3gorges_ast_2006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526039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Three Gorges Dam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5642F25-4C26-4455-B8C2-B0A0F9FD619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05474" name="Picture 2" descr="http://www.absolutechinatours.com/UploadFiles/ImageBase/three_gorges_dam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5214"/>
            <a:ext cx="9144000" cy="61327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E36D9D50-5D4B-41C7-9EAB-C114395D546A}" type="slidenum">
              <a:rPr lang="en-US" smtClean="0">
                <a:latin typeface="Times New Roman" pitchFamily="18" charset="0"/>
              </a:rPr>
              <a:pPr/>
              <a:t>27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Wind Energy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Estimated 20 million MW of wind power could be commercially tapped worldwide.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Fifty times current nuclear generation.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Typically operate at 35% efficiency under field conditions.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Under normal conditions, (15 km/hr) electric prices typically run 5 cents per kilowatt hour.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5642F25-4C26-4455-B8C2-B0A0F9FD619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09570" name="Picture 2" descr="http://www.rowan.edu/colleges/engineering/clinics/cleanenergy/pictures/audit_pics/wind_power_turbine_diagr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526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B2030048-0535-4A59-AF67-9C6571772E16}" type="slidenum">
              <a:rPr lang="en-US" smtClean="0">
                <a:latin typeface="Times New Roman" pitchFamily="18" charset="0"/>
              </a:rPr>
              <a:pPr/>
              <a:t>29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Wind Energy Cont’d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Wind Farms</a:t>
            </a:r>
            <a:r>
              <a:rPr lang="en-US" smtClean="0"/>
              <a:t> - Large concentrations of wind generators producing commercial electricity.</a:t>
            </a:r>
          </a:p>
          <a:p>
            <a:pPr lvl="1" eaLnBrk="1" hangingPunct="1"/>
            <a:r>
              <a:rPr lang="en-US" smtClean="0"/>
              <a:t>Negative Impacts:</a:t>
            </a:r>
          </a:p>
          <a:p>
            <a:pPr lvl="2" eaLnBrk="1" hangingPunct="1"/>
            <a:r>
              <a:rPr lang="en-US" smtClean="0"/>
              <a:t>Interrupt view in remote places</a:t>
            </a:r>
          </a:p>
          <a:p>
            <a:pPr lvl="2" eaLnBrk="1" hangingPunct="1"/>
            <a:r>
              <a:rPr lang="en-US" smtClean="0"/>
              <a:t>Destroy sense of isolation</a:t>
            </a:r>
          </a:p>
          <a:p>
            <a:pPr lvl="2" eaLnBrk="1" hangingPunct="1"/>
            <a:r>
              <a:rPr lang="en-US" smtClean="0"/>
              <a:t>Potential bird kills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autoUpdateAnimBg="0"/>
      <p:bldP spid="93187" grpId="0" build="p" bldLvl="5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7E228D42-ED7E-427C-99F2-422D7EDA3CD6}" type="slidenum">
              <a:rPr lang="en-US" smtClean="0">
                <a:latin typeface="Times New Roman" pitchFamily="18" charset="0"/>
              </a:rPr>
              <a:pPr/>
              <a:t>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SOLAR ENERGY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Average amount of solar energy arriving on top of the atmosphere is 1,330 watts per square meter.</a:t>
            </a:r>
          </a:p>
          <a:p>
            <a:pPr lvl="1" eaLnBrk="1" hangingPunct="1"/>
            <a:r>
              <a:rPr lang="en-US" smtClean="0"/>
              <a:t>Amount reaching the earth’s surface is 10,000 times more than all commercial energy used annually.</a:t>
            </a:r>
          </a:p>
          <a:p>
            <a:pPr lvl="2" eaLnBrk="1" hangingPunct="1"/>
            <a:r>
              <a:rPr lang="en-US" smtClean="0"/>
              <a:t>Until recently, this energy source has been too diffuse and low intensity to capitalize for electricity.</a:t>
            </a:r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5642F25-4C26-4455-B8C2-B0A0F9FD619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511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5642F25-4C26-4455-B8C2-B0A0F9FD619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570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5642F25-4C26-4455-B8C2-B0A0F9FD619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81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A749C179-6548-4B21-8E74-977A1B635C3A}" type="slidenum">
              <a:rPr lang="en-US" smtClean="0">
                <a:latin typeface="Times New Roman" pitchFamily="18" charset="0"/>
              </a:rPr>
              <a:pPr/>
              <a:t>33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Geothermal Energy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High-pressure, high-temperature steam fields exist below the earth’s surface.</a:t>
            </a:r>
          </a:p>
          <a:p>
            <a:pPr lvl="1" eaLnBrk="1" hangingPunct="1"/>
            <a:r>
              <a:rPr lang="en-US" smtClean="0"/>
              <a:t>Recently, geothermal energy has been used in electric power production, industrial processing, space heating, agriculture, and aquaculture.</a:t>
            </a:r>
          </a:p>
          <a:p>
            <a:pPr lvl="2" eaLnBrk="1" hangingPunct="1"/>
            <a:r>
              <a:rPr lang="en-US" smtClean="0"/>
              <a:t>Have long life span, no mining needs, and little waste disposal.</a:t>
            </a:r>
          </a:p>
          <a:p>
            <a:pPr lvl="3" eaLnBrk="1" hangingPunct="1"/>
            <a:r>
              <a:rPr lang="en-US" smtClean="0"/>
              <a:t>Potential danger of noxious gases and noise problems from steam valves.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5642F25-4C26-4455-B8C2-B0A0F9FD619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113666" name="Picture 2" descr="http://www.seattlepi.com/dayart/20070815/Energy2_Geotherm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629400" cy="686817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82914C1A-3FAA-4519-8F10-A006B8D0C9F0}" type="slidenum">
              <a:rPr lang="en-US" smtClean="0">
                <a:latin typeface="Times New Roman" pitchFamily="18" charset="0"/>
              </a:rPr>
              <a:pPr/>
              <a:t>35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Tidal and Wave Energy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Ocean tides and waves contain enormous amounts of energy that can be harnessed.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FFFF00"/>
                </a:solidFill>
              </a:rPr>
              <a:t>Tidal Station</a:t>
            </a:r>
            <a:r>
              <a:rPr lang="en-US" smtClean="0"/>
              <a:t> - Tide flows through turbines, creating electricity.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Requires a high tide / low-tide differential of several meters.</a:t>
            </a:r>
          </a:p>
          <a:p>
            <a:pPr lvl="3" eaLnBrk="1" hangingPunct="1">
              <a:lnSpc>
                <a:spcPct val="90000"/>
              </a:lnSpc>
            </a:pPr>
            <a:r>
              <a:rPr lang="en-US" smtClean="0"/>
              <a:t>Main worries are saltwater flooding behind the dam and heavy siltation.</a:t>
            </a:r>
          </a:p>
          <a:p>
            <a:pPr lvl="4" eaLnBrk="1" hangingPunct="1">
              <a:lnSpc>
                <a:spcPct val="90000"/>
              </a:lnSpc>
            </a:pPr>
            <a:r>
              <a:rPr lang="en-US" smtClean="0"/>
              <a:t>Stormy coasts with strongest waves are often far from major population centers.</a:t>
            </a:r>
          </a:p>
        </p:txBody>
      </p:sp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A909AB76-4FDD-41B2-B148-403AF8DB2110}" type="slidenum">
              <a:rPr lang="en-US" smtClean="0">
                <a:latin typeface="Times New Roman" pitchFamily="18" charset="0"/>
              </a:rPr>
              <a:pPr/>
              <a:t>36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Conversion Efficiencies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Energy Efficiency</a:t>
            </a:r>
            <a:r>
              <a:rPr lang="en-US" dirty="0" smtClean="0"/>
              <a:t> is a measure of energy produced compared to energy consumed.</a:t>
            </a:r>
          </a:p>
          <a:p>
            <a:pPr lvl="1" eaLnBrk="1" hangingPunct="1"/>
            <a:r>
              <a:rPr lang="en-US" dirty="0" smtClean="0"/>
              <a:t>Example:   Light bulbs</a:t>
            </a:r>
          </a:p>
          <a:p>
            <a:pPr lvl="2" eaLnBrk="1" hangingPunct="1"/>
            <a:r>
              <a:rPr lang="en-US" dirty="0" smtClean="0"/>
              <a:t>Incandescent:  5-10% efficient</a:t>
            </a:r>
          </a:p>
          <a:p>
            <a:pPr lvl="2" eaLnBrk="1" hangingPunct="1"/>
            <a:r>
              <a:rPr lang="en-US" dirty="0" smtClean="0"/>
              <a:t>Compact fluorescent: 20-33% efficient</a:t>
            </a:r>
          </a:p>
          <a:p>
            <a:pPr lvl="2" eaLnBrk="1" hangingPunct="1"/>
            <a:r>
              <a:rPr lang="en-US" dirty="0" smtClean="0"/>
              <a:t>LED:  40-60% efficient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C3439348-F530-4735-9738-16F454373953}" type="slidenum">
              <a:rPr lang="en-US" smtClean="0">
                <a:latin typeface="Times New Roman" pitchFamily="18" charset="0"/>
              </a:rPr>
              <a:pPr/>
              <a:t>37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29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Promoting Renewable Energy</a:t>
            </a:r>
          </a:p>
        </p:txBody>
      </p:sp>
      <p:sp>
        <p:nvSpPr>
          <p:cNvPr id="12292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FF00"/>
                </a:solidFill>
              </a:rPr>
              <a:t>Distributional Surcharges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Small charge levied on all utility customers to help finance research and development.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FF00"/>
                </a:solidFill>
              </a:rPr>
              <a:t>Renewable Portfolio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Mandate minimum percentage of energy from renewable sources.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FF00"/>
                </a:solidFill>
              </a:rPr>
              <a:t>Green Pricing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Allow utilities to profit from conservation programs and charge premium prices for energy from renewable sources.</a:t>
            </a:r>
          </a:p>
        </p:txBody>
      </p:sp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9A58411A-73AB-466B-915C-E5CBA995769E}" type="slidenum">
              <a:rPr lang="en-US" smtClean="0">
                <a:latin typeface="Times New Roman" pitchFamily="18" charset="0"/>
              </a:rPr>
              <a:pPr/>
              <a:t>38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CONSERVATION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Utilization Efficiencies</a:t>
            </a:r>
          </a:p>
          <a:p>
            <a:pPr lvl="1" eaLnBrk="1" hangingPunct="1"/>
            <a:r>
              <a:rPr lang="en-US" smtClean="0"/>
              <a:t>Most potential energy in fuel is lost as waste heat.</a:t>
            </a:r>
          </a:p>
          <a:p>
            <a:pPr lvl="2" eaLnBrk="1" hangingPunct="1"/>
            <a:r>
              <a:rPr lang="en-US" smtClean="0"/>
              <a:t>In response to 1970’s oil prices, average U.S. automobile gas-mileage increased from 13 mpg in 1975 to 28.8 mpg in 1988.</a:t>
            </a:r>
          </a:p>
          <a:p>
            <a:pPr lvl="3" eaLnBrk="1" hangingPunct="1"/>
            <a:r>
              <a:rPr lang="en-US" smtClean="0"/>
              <a:t>Falling fuel prices of the 1980’s discouraged further conservation.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00A418E1-EA6D-4EA5-9CBD-E05627EF3889}" type="slidenum">
              <a:rPr lang="en-US" smtClean="0">
                <a:latin typeface="Times New Roman" pitchFamily="18" charset="0"/>
              </a:rPr>
              <a:pPr/>
              <a:t>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SOLAR ENERGY CONT’D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Passive Solar Heat</a:t>
            </a:r>
            <a:r>
              <a:rPr lang="en-US" dirty="0" smtClean="0"/>
              <a:t> - Using absorptive structures with no moving parts to gather and hold heat.</a:t>
            </a: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048000"/>
            <a:ext cx="4267200" cy="32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00400" y="6248400"/>
            <a:ext cx="5334000" cy="37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Image source:  Top-Alternative-Energy-Sources.com</a:t>
            </a:r>
            <a:endParaRPr lang="en-US" sz="1800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00A418E1-EA6D-4EA5-9CBD-E05627EF3889}" type="slidenum">
              <a:rPr lang="en-US" smtClean="0">
                <a:latin typeface="Times New Roman" pitchFamily="18" charset="0"/>
              </a:rPr>
              <a:pPr/>
              <a:t>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SOLAR ENERGY CONT’D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4724400" cy="5715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Active Solar Heat</a:t>
            </a:r>
            <a:r>
              <a:rPr lang="en-US" dirty="0" smtClean="0"/>
              <a:t> - Generally pump heat- absorbing medium through a collector, rather than passively collecting heat in a stationary object.</a:t>
            </a:r>
          </a:p>
          <a:p>
            <a:pPr lvl="1" eaLnBrk="1" hangingPunct="1"/>
            <a:r>
              <a:rPr lang="en-US" dirty="0" smtClean="0"/>
              <a:t>Water heating consumes 15% of U.S. domestic energy budget.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00200"/>
            <a:ext cx="3834618" cy="337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00600" y="510540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source:  www.almeriaspas.com</a:t>
            </a:r>
            <a:endParaRPr lang="en-US" sz="1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54ACF5E9-7967-49BE-A4B8-037B7208B314}" type="slidenum">
              <a:rPr lang="en-US" smtClean="0">
                <a:latin typeface="Times New Roman" pitchFamily="18" charset="0"/>
              </a:rPr>
              <a:pPr/>
              <a:t>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High-Temperature Solar Energy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10600" cy="2895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Parabolic mirrors are curved reflective surfaces that collect light and focus it onto a concentrated point. Two techniques:</a:t>
            </a:r>
          </a:p>
          <a:p>
            <a:pPr lvl="1" eaLnBrk="1" hangingPunct="1"/>
            <a:r>
              <a:rPr lang="en-US" dirty="0" smtClean="0"/>
              <a:t>Long curved mirrors focused on a central tube containing a heat-absorbing fluid.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73380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54ACF5E9-7967-49BE-A4B8-037B7208B314}" type="slidenum">
              <a:rPr lang="en-US" smtClean="0">
                <a:latin typeface="Times New Roman" pitchFamily="18" charset="0"/>
              </a:rPr>
              <a:pPr/>
              <a:t>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High-Temperature Solar Energy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10600" cy="2743200"/>
          </a:xfrm>
        </p:spPr>
        <p:txBody>
          <a:bodyPr/>
          <a:lstStyle/>
          <a:p>
            <a:pPr eaLnBrk="1" hangingPunct="1"/>
            <a:r>
              <a:rPr lang="en-US" dirty="0" smtClean="0"/>
              <a:t>Small mirrors arranged in concentric rings around a tall central tower track the sun and focus light on a heat absorber on top of the tower.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438400"/>
            <a:ext cx="5029200" cy="375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2D1F84FF-BB6E-42E2-A785-7B6EDAC9451D}" type="slidenum">
              <a:rPr lang="en-US" smtClean="0">
                <a:latin typeface="Times New Roman" pitchFamily="18" charset="0"/>
              </a:rPr>
              <a:pPr/>
              <a:t>8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Photovoltaic Solar Energy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Photovoltaic cells</a:t>
            </a:r>
            <a:r>
              <a:rPr lang="en-US" dirty="0" smtClean="0"/>
              <a:t> capture solar energy and convert it directly to electrical current by separating electrons from parent atoms and accelerating them across a one-way electrostatic barrier.</a:t>
            </a:r>
          </a:p>
        </p:txBody>
      </p:sp>
      <p:pic>
        <p:nvPicPr>
          <p:cNvPr id="5" name="Picture 1028" descr="Figure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048000"/>
            <a:ext cx="3657600" cy="317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85789D1E-90B2-467B-855B-F912C9832A28}" type="slidenum">
              <a:rPr lang="en-US" smtClean="0">
                <a:latin typeface="Times New Roman" pitchFamily="18" charset="0"/>
              </a:rPr>
              <a:pPr/>
              <a:t>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Photovoltaic Cells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During the past 25 years, efficiency of energy capture by photovoltaic cells has increased from less than 1% of incident light to more than 10% in field conditions.</a:t>
            </a:r>
          </a:p>
          <a:p>
            <a:pPr lvl="1" eaLnBrk="1" hangingPunct="1"/>
            <a:r>
              <a:rPr lang="en-US" dirty="0" smtClean="0"/>
              <a:t>First developed at Bell Laboratories,1954</a:t>
            </a:r>
          </a:p>
          <a:p>
            <a:pPr lvl="2" eaLnBrk="1" hangingPunct="1"/>
            <a:r>
              <a:rPr lang="en-US" dirty="0" smtClean="0"/>
              <a:t>1958 - $2,000 / watt</a:t>
            </a:r>
          </a:p>
          <a:p>
            <a:pPr lvl="2" eaLnBrk="1" hangingPunct="1"/>
            <a:r>
              <a:rPr lang="en-US" dirty="0" smtClean="0"/>
              <a:t>1970 - $100 / watt</a:t>
            </a:r>
          </a:p>
          <a:p>
            <a:pPr lvl="2" eaLnBrk="1" hangingPunct="1"/>
            <a:r>
              <a:rPr lang="en-US" dirty="0" smtClean="0"/>
              <a:t>2002 - $5 / watt</a:t>
            </a:r>
          </a:p>
          <a:p>
            <a:pPr lvl="2" eaLnBrk="1" hangingPunct="1"/>
            <a:r>
              <a:rPr lang="en-US" dirty="0" smtClean="0"/>
              <a:t>2009 - $1 / watt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Food and Agriculture</Template>
  <TotalTime>3836</TotalTime>
  <Words>1292</Words>
  <Application>Microsoft Office PowerPoint</Application>
  <PresentationFormat>On-screen Show (4:3)</PresentationFormat>
  <Paragraphs>179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Paper</vt:lpstr>
      <vt:lpstr>Renewable Energy</vt:lpstr>
      <vt:lpstr>How Is Electricity Generated?</vt:lpstr>
      <vt:lpstr>SOLAR ENERGY</vt:lpstr>
      <vt:lpstr>SOLAR ENERGY CONT’D</vt:lpstr>
      <vt:lpstr>SOLAR ENERGY CONT’D</vt:lpstr>
      <vt:lpstr>High-Temperature Solar Energy</vt:lpstr>
      <vt:lpstr>High-Temperature Solar Energy</vt:lpstr>
      <vt:lpstr>Photovoltaic Solar Energy</vt:lpstr>
      <vt:lpstr>Photovoltaic Cells</vt:lpstr>
      <vt:lpstr>Storing Electrical Energy</vt:lpstr>
      <vt:lpstr>FUEL CELLS</vt:lpstr>
      <vt:lpstr>FUEL CELLS CONT’D</vt:lpstr>
      <vt:lpstr>FUEL CELLS CONT’D</vt:lpstr>
      <vt:lpstr>BIOMASS</vt:lpstr>
      <vt:lpstr>Fuelwood Crisis</vt:lpstr>
      <vt:lpstr>Fuelwood Crisis Cont’d</vt:lpstr>
      <vt:lpstr>Dung</vt:lpstr>
      <vt:lpstr>Methane</vt:lpstr>
      <vt:lpstr>Anaerobic Fermentation</vt:lpstr>
      <vt:lpstr>Alcohol from Biomass</vt:lpstr>
      <vt:lpstr>ENERGY FROM EARTH’S FORCES</vt:lpstr>
      <vt:lpstr>Slide 22</vt:lpstr>
      <vt:lpstr>Dam Drawbacks</vt:lpstr>
      <vt:lpstr>Case Study:  Three Gorges Dam, China</vt:lpstr>
      <vt:lpstr>Three Gorges Dam</vt:lpstr>
      <vt:lpstr>Three Gorges Dam</vt:lpstr>
      <vt:lpstr>Wind Energy</vt:lpstr>
      <vt:lpstr>Slide 28</vt:lpstr>
      <vt:lpstr>Wind Energy Cont’d</vt:lpstr>
      <vt:lpstr>Slide 30</vt:lpstr>
      <vt:lpstr>Slide 31</vt:lpstr>
      <vt:lpstr>Slide 32</vt:lpstr>
      <vt:lpstr>Geothermal Energy</vt:lpstr>
      <vt:lpstr>Slide 34</vt:lpstr>
      <vt:lpstr>Tidal and Wave Energy</vt:lpstr>
      <vt:lpstr>Energy Conversion Efficiencies</vt:lpstr>
      <vt:lpstr>Promoting Renewable Energy</vt:lpstr>
      <vt:lpstr>ENERGY CONSERVATION</vt:lpstr>
    </vt:vector>
  </TitlesOfParts>
  <Company>CCSN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Our Environment</dc:title>
  <dc:creator>CCSN</dc:creator>
  <cp:lastModifiedBy>WTHS</cp:lastModifiedBy>
  <cp:revision>183</cp:revision>
  <dcterms:created xsi:type="dcterms:W3CDTF">2002-01-16T22:44:40Z</dcterms:created>
  <dcterms:modified xsi:type="dcterms:W3CDTF">2011-04-15T13:53:49Z</dcterms:modified>
</cp:coreProperties>
</file>