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</p:sldMasterIdLst>
  <p:sldIdLst>
    <p:sldId id="257" r:id="rId15"/>
    <p:sldId id="271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039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4771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076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4797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824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105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306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8712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782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37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332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700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863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637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3987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830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24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844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316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34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4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06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188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169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99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214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969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957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284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678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24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990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222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492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8339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922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6065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944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778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31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524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9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9107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3472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32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758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457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489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5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71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930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092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61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93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37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431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426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377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051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2184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7438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733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2667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46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097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818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5153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2639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43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846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5983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4179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2340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660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04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272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85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2654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108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299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360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1038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10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8202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9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5100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676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723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9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4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690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68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84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94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07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76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5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90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9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72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84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94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70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336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8116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32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38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54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79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63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56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2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16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990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93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70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90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74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91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950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8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33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3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14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741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848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501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406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92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461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07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8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86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339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4171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855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51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40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19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52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69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2489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392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8154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805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436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546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30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609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80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00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294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472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1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88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2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768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547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272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83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91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691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713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80EF7-4C1F-4C19-8D46-CF14973C8A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685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135C9-E043-4EFD-B7FE-4FB3DE64FE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DF309-BD29-4B1E-84C3-1C5F45E9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431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E51C0-0906-4E30-AAF9-211D8A53C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461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56BD7-B60B-4B37-9C6E-3117CEC20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5574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9D05D-83BF-4AA5-99A2-FF585BECB7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567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34796-4FF7-4C9A-BAA2-19E327F69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063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8AF-E105-4786-98C6-A00DA9A57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333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2CBE-2E00-48FB-9664-A48992291E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751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11903-ABE0-45E8-B623-32757D3F52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81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63F62-5C86-454C-81B2-F8EF2BD84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710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4C13-018C-40D5-94AD-51A8C8DD6A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543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A521-B7ED-47F7-BDEC-ACE874D9A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8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3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9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03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2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7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2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1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5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0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8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8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3FE0D1-D153-4007-96DA-B62D944BCFB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0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www.biology.arizona.edu/biochemistry/tutorials/chemistry/graphics/insulin.gif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9906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The Chemical Context of Life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52400" y="3505200"/>
            <a:ext cx="8610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KEY CONCEPTS: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1. </a:t>
            </a:r>
            <a:r>
              <a:rPr lang="en-US" sz="2400" dirty="0">
                <a:solidFill>
                  <a:srgbClr val="000000"/>
                </a:solidFill>
              </a:rPr>
              <a:t>Matter consists of chemical elements in pure form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   and in combinations called compounds.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2. </a:t>
            </a:r>
            <a:r>
              <a:rPr lang="en-US" sz="2400" dirty="0">
                <a:solidFill>
                  <a:srgbClr val="000000"/>
                </a:solidFill>
              </a:rPr>
              <a:t>An elements properties depend on the structure of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   its atoms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3. </a:t>
            </a:r>
            <a:r>
              <a:rPr lang="en-US" sz="2400" dirty="0">
                <a:solidFill>
                  <a:srgbClr val="000000"/>
                </a:solidFill>
              </a:rPr>
              <a:t>The formation and function of molecules depend on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   chemical bonding between atoms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4. </a:t>
            </a:r>
            <a:r>
              <a:rPr lang="en-US" sz="2400" dirty="0">
                <a:solidFill>
                  <a:srgbClr val="000000"/>
                </a:solidFill>
              </a:rPr>
              <a:t>Chemical reactions make and break chemical bonds.  </a:t>
            </a:r>
          </a:p>
        </p:txBody>
      </p:sp>
      <p:pic>
        <p:nvPicPr>
          <p:cNvPr id="3076" name="Picture 7" descr="carbon formula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838200"/>
            <a:ext cx="6172200" cy="313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1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6248400"/>
          </a:xfrm>
        </p:spPr>
        <p:txBody>
          <a:bodyPr/>
          <a:lstStyle/>
          <a:p>
            <a:pPr algn="l" eaLnBrk="1" hangingPunct="1"/>
            <a:r>
              <a:rPr lang="en-US" sz="4800" b="1" u="sng" dirty="0" smtClean="0">
                <a:latin typeface="Comic Sans MS" pitchFamily="66" charset="0"/>
              </a:rPr>
              <a:t>ORGANIC</a:t>
            </a:r>
            <a:r>
              <a:rPr lang="en-US" sz="4800" b="1" dirty="0" smtClean="0">
                <a:latin typeface="Comic Sans MS" pitchFamily="66" charset="0"/>
              </a:rPr>
              <a:t> molecules</a:t>
            </a:r>
            <a:br>
              <a:rPr lang="en-US" sz="4800" b="1" dirty="0" smtClean="0">
                <a:latin typeface="Comic Sans MS" pitchFamily="66" charset="0"/>
              </a:rPr>
            </a:br>
            <a:r>
              <a:rPr lang="en-US" sz="4800" b="1" dirty="0" smtClean="0">
                <a:latin typeface="Comic Sans MS" pitchFamily="66" charset="0"/>
              </a:rPr>
              <a:t>are found </a:t>
            </a:r>
            <a:r>
              <a:rPr lang="en-US" sz="4800" b="1" u="sng" dirty="0" smtClean="0">
                <a:latin typeface="Comic Sans MS" pitchFamily="66" charset="0"/>
              </a:rPr>
              <a:t>in living things </a:t>
            </a:r>
            <a:r>
              <a:rPr lang="en-US" sz="4800" b="1" dirty="0" smtClean="0">
                <a:latin typeface="Comic Sans MS" pitchFamily="66" charset="0"/>
              </a:rPr>
              <a:t>and contain CARBON atoms </a:t>
            </a:r>
            <a:br>
              <a:rPr lang="en-US" sz="4800" b="1" dirty="0" smtClean="0">
                <a:latin typeface="Comic Sans MS" pitchFamily="66" charset="0"/>
              </a:rPr>
            </a:br>
            <a:endParaRPr lang="en-US" sz="4800" b="1" dirty="0" smtClean="0">
              <a:latin typeface="Comic Sans MS" pitchFamily="66" charset="0"/>
            </a:endParaRPr>
          </a:p>
        </p:txBody>
      </p:sp>
      <p:pic>
        <p:nvPicPr>
          <p:cNvPr id="18438" name="Picture 7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"/>
            <a:ext cx="20764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 descr="glucose20alon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91000"/>
            <a:ext cx="210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23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610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A chemical equation tells what happens in a chemical reaction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when molecules interact</a:t>
            </a:r>
            <a:r>
              <a:rPr lang="en-US" sz="4400" dirty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  </a:t>
            </a:r>
            <a:r>
              <a:rPr lang="en-US" sz="4400" dirty="0" err="1">
                <a:solidFill>
                  <a:srgbClr val="000000"/>
                </a:solidFill>
              </a:rPr>
              <a:t>NaOH</a:t>
            </a:r>
            <a:r>
              <a:rPr lang="en-US" sz="4400" dirty="0">
                <a:solidFill>
                  <a:srgbClr val="000000"/>
                </a:solidFill>
              </a:rPr>
              <a:t> + </a:t>
            </a:r>
            <a:r>
              <a:rPr lang="en-US" sz="4400" dirty="0" err="1">
                <a:solidFill>
                  <a:srgbClr val="000000"/>
                </a:solidFill>
              </a:rPr>
              <a:t>HCl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6600" dirty="0">
                <a:solidFill>
                  <a:srgbClr val="000000"/>
                </a:solidFill>
                <a:cs typeface="Times New Roman" pitchFamily="18" charset="0"/>
              </a:rPr>
              <a:t>→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cs typeface="Times New Roman" pitchFamily="18" charset="0"/>
              </a:rPr>
              <a:t>NaCl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 + H</a:t>
            </a:r>
            <a:r>
              <a:rPr lang="en-US" sz="4400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4400" dirty="0">
                <a:solidFill>
                  <a:srgbClr val="000000"/>
                </a:solidFill>
                <a:cs typeface="Times New Roman" pitchFamily="18" charset="0"/>
              </a:rPr>
              <a:t>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_______________		   </a:t>
            </a:r>
            <a:r>
              <a:rPr lang="en-US" sz="2800" dirty="0" smtClean="0">
                <a:solidFill>
                  <a:srgbClr val="000000"/>
                </a:solidFill>
              </a:rPr>
              <a:t>_______________</a:t>
            </a:r>
            <a:endParaRPr lang="en-US" sz="2800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Molecules that react		  Molecules that 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						produced</a:t>
            </a:r>
          </a:p>
        </p:txBody>
      </p:sp>
      <p:sp>
        <p:nvSpPr>
          <p:cNvPr id="359427" name="Text Box 3"/>
          <p:cNvSpPr txBox="1">
            <a:spLocks noChangeArrowheads="1"/>
          </p:cNvSpPr>
          <p:nvPr/>
        </p:nvSpPr>
        <p:spPr bwMode="auto">
          <a:xfrm>
            <a:off x="304800" y="3657600"/>
            <a:ext cx="3038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3333CC"/>
                </a:solidFill>
              </a:rPr>
              <a:t>REACTANTS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7623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59430" name="Rectangle 6"/>
          <p:cNvSpPr>
            <a:spLocks noChangeArrowheads="1"/>
          </p:cNvSpPr>
          <p:nvPr/>
        </p:nvSpPr>
        <p:spPr bwMode="auto">
          <a:xfrm>
            <a:off x="5334000" y="3657600"/>
            <a:ext cx="2668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PRODUCTS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810000" y="3429000"/>
            <a:ext cx="10223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>
                <a:solidFill>
                  <a:srgbClr val="000000"/>
                </a:solidFill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16331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/>
      <p:bldP spid="3594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28600" y="2971800"/>
            <a:ext cx="8610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Chemical reactions can </a:t>
            </a:r>
            <a:r>
              <a:rPr lang="en-US" sz="3600" b="1" u="sng" dirty="0" smtClean="0">
                <a:solidFill>
                  <a:srgbClr val="000000"/>
                </a:solidFill>
                <a:latin typeface="Comic Sans MS" pitchFamily="66" charset="0"/>
              </a:rPr>
              <a:t>join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Comic Sans MS" pitchFamily="66" charset="0"/>
              </a:rPr>
              <a:t>molecules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together.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Chemical reactions can </a:t>
            </a:r>
            <a:r>
              <a:rPr lang="en-US" sz="3600" b="1" u="sng" dirty="0" smtClean="0">
                <a:solidFill>
                  <a:srgbClr val="000000"/>
                </a:solidFill>
                <a:latin typeface="Comic Sans MS" pitchFamily="66" charset="0"/>
              </a:rPr>
              <a:t>break</a:t>
            </a:r>
            <a:r>
              <a:rPr lang="en-US" sz="3600" b="1" u="sng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Comic Sans MS" pitchFamily="66" charset="0"/>
              </a:rPr>
              <a:t>molecules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apart.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743200" y="152400"/>
            <a:ext cx="6400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REMEMBER: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ALL the chemical reactions that happen in cells = </a:t>
            </a:r>
            <a:r>
              <a:rPr lang="en-US" u="sng" dirty="0" smtClean="0">
                <a:solidFill>
                  <a:srgbClr val="000000"/>
                </a:solidFill>
              </a:rPr>
              <a:t>METABOLISM</a:t>
            </a:r>
            <a:endParaRPr lang="en-US" u="sng" dirty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7623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620000" y="6477000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srgbClr val="990099"/>
              </a:solidFill>
              <a:latin typeface="Arial" charset="0"/>
            </a:endParaRPr>
          </a:p>
        </p:txBody>
      </p:sp>
      <p:pic>
        <p:nvPicPr>
          <p:cNvPr id="23560" name="Picture 8" descr="remembe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3256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179725"/>
            <a:ext cx="8915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Living things </a:t>
            </a:r>
            <a:r>
              <a:rPr lang="en-US" sz="4400" u="sng" dirty="0" smtClean="0">
                <a:solidFill>
                  <a:srgbClr val="000000"/>
                </a:solidFill>
              </a:rPr>
              <a:t>use BOTH </a:t>
            </a:r>
            <a:r>
              <a:rPr lang="en-US" sz="4400" dirty="0">
                <a:solidFill>
                  <a:srgbClr val="000000"/>
                </a:solidFill>
              </a:rPr>
              <a:t>of these kinds of </a:t>
            </a:r>
            <a:r>
              <a:rPr lang="en-US" sz="4400" u="sng" dirty="0" smtClean="0">
                <a:solidFill>
                  <a:srgbClr val="000000"/>
                </a:solidFill>
              </a:rPr>
              <a:t>reactions</a:t>
            </a:r>
            <a:r>
              <a:rPr lang="en-US" sz="4400" dirty="0" smtClean="0">
                <a:solidFill>
                  <a:srgbClr val="000000"/>
                </a:solidFill>
              </a:rPr>
              <a:t> </a:t>
            </a:r>
            <a:r>
              <a:rPr lang="en-US" sz="4400" dirty="0">
                <a:solidFill>
                  <a:srgbClr val="000000"/>
                </a:solidFill>
              </a:rPr>
              <a:t>(and MORE) to get the </a:t>
            </a:r>
            <a:r>
              <a:rPr lang="en-US" sz="4400" u="sng" dirty="0" smtClean="0">
                <a:solidFill>
                  <a:srgbClr val="000000"/>
                </a:solidFill>
              </a:rPr>
              <a:t>materials</a:t>
            </a:r>
            <a:r>
              <a:rPr lang="en-US" sz="4400" dirty="0" smtClean="0">
                <a:solidFill>
                  <a:srgbClr val="000000"/>
                </a:solidFill>
              </a:rPr>
              <a:t> they </a:t>
            </a:r>
            <a:r>
              <a:rPr lang="en-US" sz="4400" dirty="0">
                <a:solidFill>
                  <a:srgbClr val="000000"/>
                </a:solidFill>
              </a:rPr>
              <a:t>need.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7623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1748" name="Picture 8" descr="CartoonEa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2509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Cell anim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19400"/>
            <a:ext cx="1968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1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534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>
                <a:solidFill>
                  <a:srgbClr val="000000"/>
                </a:solidFill>
              </a:rPr>
              <a:t>WATER is important for all living things</a:t>
            </a:r>
          </a:p>
        </p:txBody>
      </p:sp>
      <p:pic>
        <p:nvPicPr>
          <p:cNvPr id="32771" name="Picture 3" descr="water_gl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5638800" y="3048000"/>
            <a:ext cx="319246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28600" y="2362200"/>
            <a:ext cx="79248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Average person ~~ 60-70% water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Babies ~~ 78%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Human brain </a:t>
            </a:r>
            <a:r>
              <a:rPr lang="en-US" sz="2800">
                <a:solidFill>
                  <a:srgbClr val="000000"/>
                </a:solidFill>
              </a:rPr>
              <a:t>~~</a:t>
            </a:r>
            <a:r>
              <a:rPr lang="en-US" sz="2800" b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000000"/>
                </a:solidFill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163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Comic Sans MS" pitchFamily="66" charset="0"/>
              </a:rPr>
              <a:t>WHY Water is important to cells: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838200"/>
            <a:ext cx="84582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1. It’s </a:t>
            </a:r>
            <a:r>
              <a:rPr lang="en-US" sz="2800" b="1" u="sng" dirty="0" smtClean="0">
                <a:latin typeface="Comic Sans MS" pitchFamily="66" charset="0"/>
              </a:rPr>
              <a:t>POLAR</a:t>
            </a:r>
            <a:r>
              <a:rPr lang="en-US" sz="2800" b="1" dirty="0" smtClean="0">
                <a:latin typeface="Comic Sans MS" pitchFamily="66" charset="0"/>
              </a:rPr>
              <a:t> so it can </a:t>
            </a:r>
            <a:r>
              <a:rPr lang="en-US" sz="2800" b="1" u="sng" dirty="0" smtClean="0">
                <a:latin typeface="Comic Sans MS" pitchFamily="66" charset="0"/>
              </a:rPr>
              <a:t>DISSOLVE</a:t>
            </a:r>
            <a:r>
              <a:rPr lang="en-US" sz="2800" b="1" dirty="0" smtClean="0">
                <a:latin typeface="Comic Sans MS" pitchFamily="66" charset="0"/>
              </a:rPr>
              <a:t> lots of different substances.</a:t>
            </a:r>
          </a:p>
          <a:p>
            <a:pPr eaLnBrk="1" hangingPunct="1">
              <a:buFontTx/>
              <a:buNone/>
            </a:pPr>
            <a:endParaRPr lang="en-US" sz="28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2. It can </a:t>
            </a:r>
            <a:r>
              <a:rPr lang="en-US" sz="2800" b="1" u="sng" dirty="0" smtClean="0">
                <a:latin typeface="Comic Sans MS" pitchFamily="66" charset="0"/>
              </a:rPr>
              <a:t>absorb</a:t>
            </a:r>
            <a:r>
              <a:rPr lang="en-US" sz="2800" b="1" dirty="0" smtClean="0">
                <a:latin typeface="Comic Sans MS" pitchFamily="66" charset="0"/>
              </a:rPr>
              <a:t> lots of </a:t>
            </a:r>
            <a:r>
              <a:rPr lang="en-US" sz="2800" b="1" u="sng" dirty="0" smtClean="0">
                <a:latin typeface="Comic Sans MS" pitchFamily="66" charset="0"/>
              </a:rPr>
              <a:t>HEAT</a:t>
            </a:r>
            <a:r>
              <a:rPr lang="en-US" sz="2800" b="1" dirty="0" smtClean="0">
                <a:latin typeface="Comic Sans MS" pitchFamily="66" charset="0"/>
              </a:rPr>
              <a:t> WITHOUT changing temperature very much. </a:t>
            </a:r>
            <a:br>
              <a:rPr lang="en-US" sz="2800" b="1" dirty="0" smtClean="0">
                <a:latin typeface="Comic Sans MS" pitchFamily="66" charset="0"/>
              </a:rPr>
            </a:br>
            <a:r>
              <a:rPr lang="en-US" sz="2800" b="1" dirty="0" smtClean="0">
                <a:latin typeface="Comic Sans MS" pitchFamily="66" charset="0"/>
              </a:rPr>
              <a:t>      (That helps with homeostasis)</a:t>
            </a:r>
          </a:p>
          <a:p>
            <a:pPr eaLnBrk="1" hangingPunct="1"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3. HYDROGEN BONDS form between water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   molecules so they stick together.</a:t>
            </a:r>
          </a:p>
          <a:p>
            <a:pPr eaLnBrk="1" hangingPunct="1">
              <a:buFontTx/>
              <a:buNone/>
            </a:pPr>
            <a:endParaRPr lang="en-US" sz="1800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4.Water is an important REACTANT/PRODUCT</a:t>
            </a:r>
          </a:p>
          <a:p>
            <a:pPr eaLnBrk="1" hangingPunct="1">
              <a:buFontTx/>
              <a:buNone/>
            </a:pPr>
            <a:r>
              <a:rPr lang="en-US" sz="2800" b="1" dirty="0" smtClean="0">
                <a:latin typeface="Comic Sans MS" pitchFamily="66" charset="0"/>
              </a:rPr>
              <a:t>   in many CHEMICAL REACTIONS.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762000" y="407828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33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6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/>
          <a:lstStyle/>
          <a:p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b="1" dirty="0" smtClean="0">
                <a:latin typeface="Comic Sans MS" pitchFamily="66" charset="0"/>
              </a:rPr>
              <a:t>Why are we studying chemistry?</a:t>
            </a:r>
            <a:br>
              <a:rPr lang="en-US" sz="4000" b="1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Biology has chemistry at its foundation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146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956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5400" b="1" dirty="0" smtClean="0">
                <a:latin typeface="Comic Sans MS" pitchFamily="66" charset="0"/>
              </a:rPr>
              <a:t>The Basics</a:t>
            </a:r>
            <a:r>
              <a:rPr lang="en-US" sz="5400" dirty="0" smtClean="0">
                <a:latin typeface="Comic Sans MS" pitchFamily="66" charset="0"/>
              </a:rPr>
              <a:t/>
            </a:r>
            <a:br>
              <a:rPr lang="en-US" sz="5400" dirty="0" smtClean="0">
                <a:latin typeface="Comic Sans MS" pitchFamily="66" charset="0"/>
              </a:rPr>
            </a:br>
            <a:r>
              <a:rPr lang="en-US" sz="4000" b="1" dirty="0" smtClean="0"/>
              <a:t>Everything is made of matter</a:t>
            </a:r>
            <a:r>
              <a:rPr lang="en-US" sz="4000" dirty="0" smtClean="0">
                <a:latin typeface="Comic Sans MS" pitchFamily="66" charset="0"/>
              </a:rPr>
              <a:t/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b="1" dirty="0" smtClean="0"/>
              <a:t>Matter is made of atoms</a:t>
            </a:r>
            <a:r>
              <a:rPr lang="en-US" sz="4000" dirty="0" smtClean="0">
                <a:latin typeface="Comic Sans MS" pitchFamily="66" charset="0"/>
              </a:rPr>
              <a:t> </a:t>
            </a:r>
            <a:br>
              <a:rPr lang="en-US" sz="4000" dirty="0" smtClean="0">
                <a:latin typeface="Comic Sans MS" pitchFamily="66" charset="0"/>
              </a:rPr>
            </a:br>
            <a:r>
              <a:rPr lang="en-US" sz="4000" dirty="0" err="1" smtClean="0">
                <a:latin typeface="Comic Sans MS" pitchFamily="66" charset="0"/>
              </a:rPr>
              <a:t>Atoms</a:t>
            </a:r>
            <a:r>
              <a:rPr lang="en-US" sz="4000" dirty="0" smtClean="0">
                <a:latin typeface="Comic Sans MS" pitchFamily="66" charset="0"/>
              </a:rPr>
              <a:t> are made of: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6400800" cy="4648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 </a:t>
            </a: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______________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___________________ in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____________________ 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4038600" y="3048000"/>
            <a:ext cx="36099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3333CC"/>
                </a:solidFill>
              </a:rPr>
              <a:t>PROTONS (+)</a:t>
            </a:r>
          </a:p>
        </p:txBody>
      </p:sp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3962400" y="3733800"/>
            <a:ext cx="40783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66"/>
                </a:solidFill>
                <a:latin typeface="Comic Sans MS" pitchFamily="66" charset="0"/>
              </a:rPr>
              <a:t>NEUTRONS (0)</a:t>
            </a:r>
            <a:endParaRPr lang="en-US" sz="4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107527" name="Rectangle 7"/>
          <p:cNvSpPr>
            <a:spLocks noChangeArrowheads="1"/>
          </p:cNvSpPr>
          <p:nvPr/>
        </p:nvSpPr>
        <p:spPr bwMode="auto">
          <a:xfrm>
            <a:off x="4038600" y="4343400"/>
            <a:ext cx="4273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990099"/>
                </a:solidFill>
                <a:latin typeface="Comic Sans MS" pitchFamily="66" charset="0"/>
              </a:rPr>
              <a:t>ELECTRONS (</a:t>
            </a:r>
            <a:r>
              <a:rPr lang="en-US" sz="5400" b="1" dirty="0">
                <a:solidFill>
                  <a:srgbClr val="990099"/>
                </a:solidFill>
                <a:latin typeface="Comic Sans MS" pitchFamily="66" charset="0"/>
              </a:rPr>
              <a:t>-</a:t>
            </a:r>
            <a:r>
              <a:rPr lang="en-US" sz="4000" b="1" dirty="0">
                <a:solidFill>
                  <a:srgbClr val="990099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5127" name="Picture 2" descr="atom animation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1510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3400" y="5791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itchFamily="66" charset="0"/>
              </a:rPr>
              <a:t>Different kinds of atoms = elements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 autoUpdateAnimBg="0"/>
      <p:bldP spid="107526" grpId="0" autoUpdateAnimBg="0"/>
      <p:bldP spid="1075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533400"/>
          </a:xfrm>
        </p:spPr>
        <p:txBody>
          <a:bodyPr/>
          <a:lstStyle/>
          <a:p>
            <a:pPr algn="l"/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sz="3200" b="1" dirty="0" smtClean="0">
                <a:latin typeface="Comic Sans MS" pitchFamily="66" charset="0"/>
              </a:rPr>
              <a:t>About 25 elements are essential for life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2400" b="1" dirty="0" smtClean="0"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3200400"/>
            <a:ext cx="2971800" cy="53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accent2"/>
                </a:solidFill>
                <a:latin typeface="Comic Sans MS" pitchFamily="66" charset="0"/>
              </a:rPr>
              <a:t>Carbon - C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3048000"/>
            <a:ext cx="4114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____________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33956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66"/>
                </a:solidFill>
              </a:rPr>
              <a:t>Used to make </a:t>
            </a:r>
            <a:br>
              <a:rPr lang="en-US" sz="3200" dirty="0">
                <a:solidFill>
                  <a:srgbClr val="FF0066"/>
                </a:solidFill>
              </a:rPr>
            </a:br>
            <a:r>
              <a:rPr lang="en-US" sz="3200" dirty="0">
                <a:solidFill>
                  <a:srgbClr val="FF0066"/>
                </a:solidFill>
              </a:rPr>
              <a:t>bigger molecules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176838" y="2209800"/>
            <a:ext cx="39671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0066"/>
                </a:solidFill>
              </a:rPr>
              <a:t>Ions = electrically </a:t>
            </a:r>
            <a:br>
              <a:rPr lang="en-US" sz="3200" dirty="0">
                <a:solidFill>
                  <a:srgbClr val="FF0066"/>
                </a:solidFill>
              </a:rPr>
            </a:br>
            <a:r>
              <a:rPr lang="en-US" sz="3200" dirty="0">
                <a:solidFill>
                  <a:srgbClr val="FF0066"/>
                </a:solidFill>
              </a:rPr>
              <a:t>charged atoms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033963" y="3200400"/>
            <a:ext cx="411003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>
                <a:solidFill>
                  <a:srgbClr val="000000"/>
                </a:solidFill>
              </a:rPr>
              <a:t>____________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066800" y="3657600"/>
            <a:ext cx="255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Oxygen - O</a:t>
            </a: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1066800" y="4114800"/>
            <a:ext cx="2938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Hydrogen - H</a:t>
            </a:r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990600" y="4724400"/>
            <a:ext cx="2816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Nitrogen - N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1295400" y="5257800"/>
            <a:ext cx="2284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Sulfur - S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5927725" y="3302000"/>
            <a:ext cx="2811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3333CC"/>
                </a:solidFill>
              </a:rPr>
              <a:t>Sodium – Na</a:t>
            </a:r>
            <a:r>
              <a:rPr lang="en-US" sz="3200" baseline="40000">
                <a:solidFill>
                  <a:srgbClr val="3333CC"/>
                </a:solidFill>
              </a:rPr>
              <a:t>+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5927725" y="3835400"/>
            <a:ext cx="2827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3333CC"/>
                </a:solidFill>
              </a:rPr>
              <a:t>Chloride – Cl</a:t>
            </a:r>
            <a:r>
              <a:rPr lang="en-US" sz="3200" baseline="40000">
                <a:solidFill>
                  <a:srgbClr val="3333CC"/>
                </a:solidFill>
              </a:rPr>
              <a:t>-</a:t>
            </a: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5927725" y="4292600"/>
            <a:ext cx="30130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3333CC"/>
                </a:solidFill>
              </a:rPr>
              <a:t>Potassium – K</a:t>
            </a:r>
            <a:r>
              <a:rPr lang="en-US" sz="3200" baseline="40000">
                <a:solidFill>
                  <a:srgbClr val="3333CC"/>
                </a:solidFill>
              </a:rPr>
              <a:t>+</a:t>
            </a:r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5867400" y="4886325"/>
            <a:ext cx="295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3333CC"/>
                </a:solidFill>
              </a:rPr>
              <a:t>Calcium – Ca</a:t>
            </a:r>
            <a:r>
              <a:rPr lang="en-US" sz="3200" baseline="40000">
                <a:solidFill>
                  <a:srgbClr val="3333CC"/>
                </a:solidFill>
              </a:rPr>
              <a:t>++</a:t>
            </a:r>
          </a:p>
        </p:txBody>
      </p:sp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1066800" y="5791200"/>
            <a:ext cx="3135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3333CC"/>
                </a:solidFill>
              </a:rPr>
              <a:t>Phosphorus - P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5867400" y="5383213"/>
            <a:ext cx="30337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3333CC"/>
                </a:solidFill>
                <a:latin typeface="Comic Sans MS" pitchFamily="66" charset="0"/>
              </a:rPr>
              <a:t>Hydrogen – H</a:t>
            </a:r>
            <a:r>
              <a:rPr lang="en-US" sz="3200" b="1" baseline="30000">
                <a:solidFill>
                  <a:srgbClr val="3333CC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6858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Four elements make up 96% of living matter: 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Carbon (C), Oxygen (O), Hydrogen (H), and Nitrogen (N)</a:t>
            </a:r>
            <a:br>
              <a:rPr lang="en-US" sz="2400" b="1" dirty="0" smtClean="0">
                <a:latin typeface="Comic Sans MS" pitchFamily="66" charset="0"/>
              </a:rPr>
            </a:b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5602" y="1447800"/>
            <a:ext cx="8948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Four elements make up most of remaining 4%:</a:t>
            </a:r>
            <a:br>
              <a:rPr lang="en-US" sz="2400" b="1" dirty="0" smtClean="0">
                <a:latin typeface="Comic Sans MS" pitchFamily="66" charset="0"/>
              </a:rPr>
            </a:br>
            <a:r>
              <a:rPr lang="en-US" sz="2400" b="1" dirty="0" smtClean="0">
                <a:latin typeface="Comic Sans MS" pitchFamily="66" charset="0"/>
              </a:rPr>
              <a:t>Sulfur (S), Phosphorus (P), Potassium K),and Calcium (Ca)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73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  <p:bldP spid="111624" grpId="0" autoUpdateAnimBg="0"/>
      <p:bldP spid="111625" grpId="0" autoUpdateAnimBg="0"/>
      <p:bldP spid="111626" grpId="0" autoUpdateAnimBg="0"/>
      <p:bldP spid="111627" grpId="0" autoUpdateAnimBg="0"/>
      <p:bldP spid="111628" grpId="0" autoUpdateAnimBg="0"/>
      <p:bldP spid="111629" grpId="0" autoUpdateAnimBg="0"/>
      <p:bldP spid="111630" grpId="0" autoUpdateAnimBg="0"/>
      <p:bldP spid="111631" grpId="0" autoUpdateAnimBg="0"/>
      <p:bldP spid="111632" grpId="0" autoUpdateAnimBg="0"/>
      <p:bldP spid="111633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Hydrogen Ions (H</a:t>
            </a:r>
            <a:r>
              <a:rPr lang="en-US" b="1" baseline="30000" smtClean="0">
                <a:latin typeface="Comic Sans MS" pitchFamily="66" charset="0"/>
              </a:rPr>
              <a:t>+</a:t>
            </a:r>
            <a:r>
              <a:rPr lang="en-US" b="1" smtClean="0">
                <a:latin typeface="Comic Sans MS" pitchFamily="66" charset="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219200"/>
            <a:ext cx="38862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b="1" dirty="0" smtClean="0">
                <a:latin typeface="Arial" charset="0"/>
              </a:rPr>
              <a:t>    </a:t>
            </a:r>
            <a:r>
              <a:rPr lang="en-US" sz="3600" b="1" dirty="0" smtClean="0">
                <a:latin typeface="Comic Sans MS" pitchFamily="66" charset="0"/>
              </a:rPr>
              <a:t>The number of </a:t>
            </a:r>
            <a:r>
              <a:rPr lang="en-US" sz="3600" b="1" u="sng" dirty="0" smtClean="0">
                <a:latin typeface="Comic Sans MS" pitchFamily="66" charset="0"/>
              </a:rPr>
              <a:t>H+</a:t>
            </a:r>
            <a:r>
              <a:rPr lang="en-US" sz="3600" b="1" dirty="0" smtClean="0">
                <a:latin typeface="Comic Sans MS" pitchFamily="66" charset="0"/>
              </a:rPr>
              <a:t> ions determines how </a:t>
            </a:r>
            <a:r>
              <a:rPr lang="en-US" sz="3600" b="1" u="sng" dirty="0" smtClean="0">
                <a:latin typeface="Comic Sans MS" pitchFamily="66" charset="0"/>
              </a:rPr>
              <a:t>acidic</a:t>
            </a:r>
            <a:r>
              <a:rPr lang="en-US" sz="3600" b="1" dirty="0" smtClean="0">
                <a:latin typeface="Comic Sans MS" pitchFamily="66" charset="0"/>
              </a:rPr>
              <a:t> a solution will be.</a:t>
            </a:r>
            <a:endParaRPr lang="en-US" sz="4000" b="1" dirty="0" smtClean="0">
              <a:latin typeface="Comic Sans MS" pitchFamily="66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5943600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</a:rPr>
              <a:t>More H</a:t>
            </a:r>
            <a:r>
              <a:rPr lang="en-US" sz="3200" baseline="30000">
                <a:solidFill>
                  <a:srgbClr val="000000"/>
                </a:solidFill>
              </a:rPr>
              <a:t>+</a:t>
            </a:r>
            <a:r>
              <a:rPr lang="en-US" sz="3200">
                <a:solidFill>
                  <a:srgbClr val="000000"/>
                </a:solidFill>
              </a:rPr>
              <a:t>  =  more acidic</a:t>
            </a:r>
          </a:p>
        </p:txBody>
      </p:sp>
      <p:pic>
        <p:nvPicPr>
          <p:cNvPr id="9224" name="Picture 17" descr="ph_sca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5181600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Comic Sans MS" pitchFamily="66" charset="0"/>
              </a:rPr>
              <a:t>ATOMS CAN </a:t>
            </a:r>
            <a:r>
              <a:rPr lang="en-US" sz="4000" b="1" u="sng" dirty="0" smtClean="0">
                <a:latin typeface="Comic Sans MS" pitchFamily="66" charset="0"/>
              </a:rPr>
              <a:t>JOIN</a:t>
            </a:r>
            <a:r>
              <a:rPr lang="en-US" sz="4000" b="1" dirty="0" smtClean="0">
                <a:latin typeface="Comic Sans MS" pitchFamily="66" charset="0"/>
              </a:rPr>
              <a:t> TOGETHER TO </a:t>
            </a:r>
            <a:r>
              <a:rPr lang="en-US" sz="4000" b="1" u="sng" dirty="0" smtClean="0">
                <a:latin typeface="Comic Sans MS" pitchFamily="66" charset="0"/>
              </a:rPr>
              <a:t>Make Molecules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6705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000" b="1" dirty="0" smtClean="0">
                <a:latin typeface="Arial" charset="0"/>
              </a:rPr>
              <a:t>  </a:t>
            </a:r>
            <a:r>
              <a:rPr lang="en-US" sz="3600" b="1" dirty="0" smtClean="0">
                <a:latin typeface="Comic Sans MS" pitchFamily="66" charset="0"/>
              </a:rPr>
              <a:t>Ex: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  Joining 2 HYDROGEN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atoms with 1 OXYGEN atom makes one </a:t>
            </a:r>
            <a:r>
              <a:rPr lang="en-US" b="1" u="sng" dirty="0" smtClean="0">
                <a:latin typeface="Comic Sans MS" pitchFamily="66" charset="0"/>
              </a:rPr>
              <a:t>WATER</a:t>
            </a:r>
            <a:r>
              <a:rPr lang="en-US" sz="3600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molecule.</a:t>
            </a:r>
            <a:r>
              <a:rPr lang="en-US" sz="4000" b="1" dirty="0" smtClean="0">
                <a:latin typeface="Comic Sans MS" pitchFamily="66" charset="0"/>
              </a:rPr>
              <a:t>   </a:t>
            </a:r>
          </a:p>
        </p:txBody>
      </p:sp>
      <p:sp>
        <p:nvSpPr>
          <p:cNvPr id="10246" name="Text Box 2"/>
          <p:cNvSpPr txBox="1">
            <a:spLocks noChangeArrowheads="1"/>
          </p:cNvSpPr>
          <p:nvPr/>
        </p:nvSpPr>
        <p:spPr bwMode="auto">
          <a:xfrm>
            <a:off x="228600" y="42672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A </a:t>
            </a:r>
            <a:r>
              <a:rPr lang="en-US" sz="3200" u="sng" dirty="0" smtClean="0">
                <a:solidFill>
                  <a:srgbClr val="000000"/>
                </a:solidFill>
              </a:rPr>
              <a:t>chemical formula </a:t>
            </a:r>
            <a:r>
              <a:rPr lang="en-US" sz="3200" dirty="0">
                <a:solidFill>
                  <a:srgbClr val="000000"/>
                </a:solidFill>
              </a:rPr>
              <a:t>tells </a:t>
            </a:r>
            <a:r>
              <a:rPr lang="en-US" sz="3200" u="sng" dirty="0" smtClean="0">
                <a:solidFill>
                  <a:srgbClr val="000000"/>
                </a:solidFill>
              </a:rPr>
              <a:t>what kind </a:t>
            </a:r>
            <a:r>
              <a:rPr lang="en-US" sz="3200" dirty="0">
                <a:solidFill>
                  <a:srgbClr val="000000"/>
                </a:solidFill>
              </a:rPr>
              <a:t>of 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and </a:t>
            </a:r>
            <a:r>
              <a:rPr lang="en-US" sz="3200" u="sng" dirty="0" smtClean="0">
                <a:solidFill>
                  <a:srgbClr val="000000"/>
                </a:solidFill>
              </a:rPr>
              <a:t>how many </a:t>
            </a:r>
            <a:r>
              <a:rPr lang="en-US" sz="3200" dirty="0">
                <a:solidFill>
                  <a:srgbClr val="000000"/>
                </a:solidFill>
              </a:rPr>
              <a:t>atoms are in a molecule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	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	EX: ________</a:t>
            </a:r>
          </a:p>
        </p:txBody>
      </p:sp>
      <p:sp>
        <p:nvSpPr>
          <p:cNvPr id="235523" name="Rectangle 3"/>
          <p:cNvSpPr>
            <a:spLocks noChangeArrowheads="1"/>
          </p:cNvSpPr>
          <p:nvPr/>
        </p:nvSpPr>
        <p:spPr bwMode="auto">
          <a:xfrm>
            <a:off x="2590800" y="54864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H</a:t>
            </a:r>
            <a:r>
              <a:rPr lang="en-US" sz="3600" b="1" baseline="-25000">
                <a:solidFill>
                  <a:srgbClr val="3333CC"/>
                </a:solidFill>
                <a:latin typeface="Comic Sans MS" pitchFamily="66" charset="0"/>
              </a:rPr>
              <a:t>2</a:t>
            </a:r>
            <a:r>
              <a:rPr lang="en-US" sz="3600" b="1">
                <a:solidFill>
                  <a:srgbClr val="3333CC"/>
                </a:solidFill>
                <a:latin typeface="Comic Sans MS" pitchFamily="66" charset="0"/>
              </a:rPr>
              <a:t>O</a:t>
            </a:r>
          </a:p>
        </p:txBody>
      </p:sp>
      <p:pic>
        <p:nvPicPr>
          <p:cNvPr id="10253" name="Picture 1073" descr="[3-D water structure, showing that the charge distribution is lower around the hydrogen atoms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>
            <a:fillRect/>
          </a:stretch>
        </p:blipFill>
        <p:spPr bwMode="auto">
          <a:xfrm>
            <a:off x="304800" y="1828800"/>
            <a:ext cx="2209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7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6" grpId="0"/>
      <p:bldP spid="2355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395288"/>
            <a:ext cx="715131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</a:rPr>
              <a:t>VERY, VERY LARGE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srgbClr val="000000"/>
                </a:solidFill>
              </a:rPr>
              <a:t>MOLECULES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= </a:t>
            </a:r>
            <a:r>
              <a:rPr lang="en-US" sz="4400" u="sng" dirty="0" smtClean="0">
                <a:solidFill>
                  <a:srgbClr val="000000"/>
                </a:solidFill>
              </a:rPr>
              <a:t>MACROMOLECULES</a:t>
            </a:r>
            <a:endParaRPr lang="en-US" sz="4400" u="sng" dirty="0">
              <a:solidFill>
                <a:srgbClr val="00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8305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</a:rPr>
              <a:t>EXAMPLE: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Insulin =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C</a:t>
            </a:r>
            <a:r>
              <a:rPr lang="en-US" sz="4000" baseline="-30000" dirty="0">
                <a:solidFill>
                  <a:srgbClr val="000000"/>
                </a:solidFill>
              </a:rPr>
              <a:t>254 </a:t>
            </a:r>
            <a:r>
              <a:rPr lang="en-US" sz="4000" dirty="0">
                <a:solidFill>
                  <a:srgbClr val="000000"/>
                </a:solidFill>
              </a:rPr>
              <a:t>H</a:t>
            </a:r>
            <a:r>
              <a:rPr lang="en-US" sz="4000" baseline="-30000" dirty="0">
                <a:solidFill>
                  <a:srgbClr val="000000"/>
                </a:solidFill>
              </a:rPr>
              <a:t>377  </a:t>
            </a:r>
            <a:r>
              <a:rPr lang="en-US" sz="4000" dirty="0">
                <a:solidFill>
                  <a:srgbClr val="000000"/>
                </a:solidFill>
              </a:rPr>
              <a:t>N</a:t>
            </a:r>
            <a:r>
              <a:rPr lang="en-US" sz="4000" baseline="-30000" dirty="0">
                <a:solidFill>
                  <a:srgbClr val="000000"/>
                </a:solidFill>
              </a:rPr>
              <a:t>65 </a:t>
            </a:r>
            <a:r>
              <a:rPr lang="en-US" sz="4000" dirty="0">
                <a:solidFill>
                  <a:srgbClr val="000000"/>
                </a:solidFill>
              </a:rPr>
              <a:t>O</a:t>
            </a:r>
            <a:r>
              <a:rPr lang="en-US" sz="4000" baseline="-30000" dirty="0">
                <a:solidFill>
                  <a:srgbClr val="000000"/>
                </a:solidFill>
              </a:rPr>
              <a:t>76 </a:t>
            </a:r>
            <a:r>
              <a:rPr lang="en-US" sz="4000" dirty="0">
                <a:solidFill>
                  <a:srgbClr val="000000"/>
                </a:solidFill>
              </a:rPr>
              <a:t>S</a:t>
            </a:r>
            <a:r>
              <a:rPr lang="en-US" sz="4000" baseline="-30000" dirty="0">
                <a:solidFill>
                  <a:srgbClr val="000000"/>
                </a:solidFill>
              </a:rPr>
              <a:t>6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762375" y="2605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1270" name="Picture 6" descr="Insulin molecule C254H377N65O76S6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8"/>
          <a:stretch>
            <a:fillRect/>
          </a:stretch>
        </p:blipFill>
        <p:spPr bwMode="auto">
          <a:xfrm>
            <a:off x="4978400" y="3505200"/>
            <a:ext cx="416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7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9448800" cy="1981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latin typeface="Comic Sans MS" pitchFamily="66" charset="0"/>
              </a:rPr>
              <a:t>MOLECULES CAN BE SHOWN IN DIFFERENT WAYS</a:t>
            </a:r>
          </a:p>
          <a:p>
            <a:pPr eaLnBrk="1" hangingPunct="1">
              <a:buFontTx/>
              <a:buNone/>
            </a:pPr>
            <a:endParaRPr lang="en-US" sz="4800" b="1" smtClean="0">
              <a:latin typeface="Comic Sans MS" pitchFamily="66" charset="0"/>
            </a:endParaRPr>
          </a:p>
        </p:txBody>
      </p:sp>
      <p:pic>
        <p:nvPicPr>
          <p:cNvPr id="12291" name="Picture 3" descr="water mo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325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water mo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/>
          <a:stretch>
            <a:fillRect/>
          </a:stretch>
        </p:blipFill>
        <p:spPr bwMode="auto">
          <a:xfrm>
            <a:off x="4114800" y="2286000"/>
            <a:ext cx="24574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057400" y="4419600"/>
            <a:ext cx="2514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0">
                <a:solidFill>
                  <a:srgbClr val="000000"/>
                </a:solidFill>
              </a:rPr>
              <a:t>H</a:t>
            </a:r>
            <a:r>
              <a:rPr lang="en-US" sz="8000" baseline="-25000">
                <a:solidFill>
                  <a:srgbClr val="000000"/>
                </a:solidFill>
              </a:rPr>
              <a:t>2</a:t>
            </a:r>
            <a:r>
              <a:rPr lang="en-US" sz="8000">
                <a:solidFill>
                  <a:srgbClr val="000000"/>
                </a:solidFill>
              </a:rPr>
              <a:t>O</a:t>
            </a:r>
          </a:p>
        </p:txBody>
      </p:sp>
      <p:pic>
        <p:nvPicPr>
          <p:cNvPr id="12294" name="Picture 6" descr="water sti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0289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73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arbon rin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733800"/>
            <a:ext cx="2627313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2743200"/>
            <a:ext cx="6400800" cy="1981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It can form </a:t>
            </a:r>
            <a:r>
              <a:rPr lang="en-US" b="1" u="sng" dirty="0" smtClean="0">
                <a:latin typeface="Comic Sans MS" pitchFamily="66" charset="0"/>
              </a:rPr>
              <a:t>rings</a:t>
            </a:r>
            <a:r>
              <a:rPr lang="en-US" b="1" dirty="0" smtClean="0">
                <a:latin typeface="Comic Sans MS" pitchFamily="66" charset="0"/>
              </a:rPr>
              <a:t> or </a:t>
            </a:r>
            <a:r>
              <a:rPr lang="en-US" b="1" u="sng" dirty="0" smtClean="0">
                <a:latin typeface="Comic Sans MS" pitchFamily="66" charset="0"/>
              </a:rPr>
              <a:t>chain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so it can make lots of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Comic Sans MS" pitchFamily="66" charset="0"/>
              </a:rPr>
              <a:t>different kinds of molecules.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04800" y="2286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rgbClr val="000000"/>
                </a:solidFill>
                <a:latin typeface="Comic Sans MS" pitchFamily="66" charset="0"/>
              </a:rPr>
              <a:t>CARBON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is the most </a:t>
            </a:r>
            <a:r>
              <a:rPr lang="en-US" sz="3600" b="1" dirty="0" smtClean="0">
                <a:solidFill>
                  <a:srgbClr val="000000"/>
                </a:solidFill>
                <a:latin typeface="Comic Sans MS" pitchFamily="66" charset="0"/>
              </a:rPr>
              <a:t>important atom </a:t>
            </a:r>
            <a:r>
              <a:rPr lang="en-US" sz="3600" b="1" dirty="0">
                <a:solidFill>
                  <a:srgbClr val="000000"/>
                </a:solidFill>
                <a:latin typeface="Comic Sans MS" pitchFamily="66" charset="0"/>
              </a:rPr>
              <a:t>found in living things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276600" y="1524000"/>
            <a:ext cx="5332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It can join to </a:t>
            </a:r>
            <a:r>
              <a:rPr lang="en-US" sz="3200" b="1" u="sng" dirty="0" smtClean="0">
                <a:solidFill>
                  <a:srgbClr val="000000"/>
                </a:solidFill>
                <a:latin typeface="Comic Sans MS" pitchFamily="66" charset="0"/>
              </a:rPr>
              <a:t>four</a:t>
            </a:r>
            <a:r>
              <a:rPr lang="en-US" sz="3200" b="1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  <a:endParaRPr lang="en-US" sz="3200" b="1" dirty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00"/>
                </a:solidFill>
                <a:latin typeface="Comic Sans MS" pitchFamily="66" charset="0"/>
              </a:rPr>
              <a:t>other atoms at same time</a:t>
            </a:r>
          </a:p>
        </p:txBody>
      </p:sp>
      <p:pic>
        <p:nvPicPr>
          <p:cNvPr id="17416" name="Picture 12" descr="chemhydrocarbon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31242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chemhydrocarbon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59"/>
          <a:stretch>
            <a:fillRect/>
          </a:stretch>
        </p:blipFill>
        <p:spPr bwMode="auto">
          <a:xfrm>
            <a:off x="457200" y="1828800"/>
            <a:ext cx="1447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chemhydrocarbon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9"/>
          <a:stretch>
            <a:fillRect/>
          </a:stretch>
        </p:blipFill>
        <p:spPr bwMode="auto">
          <a:xfrm>
            <a:off x="1676400" y="1828800"/>
            <a:ext cx="685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342</Words>
  <Application>Microsoft Office PowerPoint</Application>
  <PresentationFormat>On-screen Show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The Chemical Context of Life</vt:lpstr>
      <vt:lpstr> Why are we studying chemistry? Biology has chemistry at its foundation</vt:lpstr>
      <vt:lpstr>  The Basics Everything is made of matter Matter is made of atoms  Atoms are made of:</vt:lpstr>
      <vt:lpstr> About 25 elements are essential for life </vt:lpstr>
      <vt:lpstr>Hydrogen Ions (H+)</vt:lpstr>
      <vt:lpstr>ATOMS CAN JOIN TOGETHER TO Make Molecules</vt:lpstr>
      <vt:lpstr>PowerPoint Presentation</vt:lpstr>
      <vt:lpstr>PowerPoint Presentation</vt:lpstr>
      <vt:lpstr>PowerPoint Presentation</vt:lpstr>
      <vt:lpstr>ORGANIC molecules are found in living things and contain CARBON atoms  </vt:lpstr>
      <vt:lpstr>PowerPoint Presentation</vt:lpstr>
      <vt:lpstr>PowerPoint Presentation</vt:lpstr>
      <vt:lpstr>PowerPoint Presentation</vt:lpstr>
      <vt:lpstr>PowerPoint Presentation</vt:lpstr>
      <vt:lpstr>WHY Water is important to cells: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Chemical Context of Life</dc:title>
  <dc:creator>desktop user</dc:creator>
  <cp:lastModifiedBy>desktop user</cp:lastModifiedBy>
  <cp:revision>14</cp:revision>
  <dcterms:created xsi:type="dcterms:W3CDTF">2013-09-13T20:01:44Z</dcterms:created>
  <dcterms:modified xsi:type="dcterms:W3CDTF">2013-09-24T16:25:34Z</dcterms:modified>
</cp:coreProperties>
</file>