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2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B0309-57F8-41C0-A715-B1744F057570}" type="datetimeFigureOut">
              <a:rPr lang="en-US" smtClean="0"/>
              <a:t>9/28/2012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7CE74A-10F6-4056-A4C6-AFF01E278510}" type="slidenum">
              <a:rPr lang="en-US" smtClean="0"/>
              <a:t>‹#›</a:t>
            </a:fld>
            <a:endParaRPr lang="en-US"/>
          </a:p>
        </p:txBody>
      </p:sp>
    </p:spTree>
    <p:extLst>
      <p:ext uri="{BB962C8B-B14F-4D97-AF65-F5344CB8AC3E}">
        <p14:creationId xmlns:p14="http://schemas.microsoft.com/office/powerpoint/2010/main" val="414763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52579"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61795"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62819"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63843"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64867"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65891"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66915"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67939"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68963" name="Rectangle 2"/>
          <p:cNvSpPr txBox="1">
            <a:spLocks noGrp="1" noChangeArrowheads="1"/>
          </p:cNvSpPr>
          <p:nvPr>
            <p:ph type="body"/>
          </p:nvPr>
        </p:nvSpPr>
        <p:spPr>
          <a:xfrm>
            <a:off x="914400" y="4343400"/>
            <a:ext cx="5026025" cy="4121150"/>
          </a:xfr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69987"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71011"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53603"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Text Box 1"/>
          <p:cNvSpPr txBox="1">
            <a:spLocks noChangeArrowheads="1"/>
          </p:cNvSpPr>
          <p:nvPr/>
        </p:nvSpPr>
        <p:spPr bwMode="auto">
          <a:xfrm>
            <a:off x="1149350" y="692150"/>
            <a:ext cx="4557713" cy="34147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72035"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73059"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74083"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76131"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77155"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78179"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79203"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80227" name="Rectangle 2"/>
          <p:cNvSpPr txBox="1">
            <a:spLocks noGrp="1" noChangeArrowheads="1"/>
          </p:cNvSpPr>
          <p:nvPr>
            <p:ph type="body"/>
          </p:nvPr>
        </p:nvSpPr>
        <p:spPr>
          <a:xfrm>
            <a:off x="914400" y="4343400"/>
            <a:ext cx="5026025" cy="4121150"/>
          </a:xfr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81251" name="Rectangle 2"/>
          <p:cNvSpPr txBox="1">
            <a:spLocks noGrp="1" noChangeArrowheads="1"/>
          </p:cNvSpPr>
          <p:nvPr>
            <p:ph type="body"/>
          </p:nvPr>
        </p:nvSpPr>
        <p:spPr>
          <a:xfrm>
            <a:off x="914400" y="4343400"/>
            <a:ext cx="5026025" cy="4121150"/>
          </a:xfr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4"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82275"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54627" name="Rectangle 2"/>
          <p:cNvSpPr txBox="1">
            <a:spLocks noGrp="1" noChangeArrowheads="1"/>
          </p:cNvSpPr>
          <p:nvPr>
            <p:ph type="body"/>
          </p:nvPr>
        </p:nvSpPr>
        <p:spPr>
          <a:xfrm>
            <a:off x="914400" y="4343400"/>
            <a:ext cx="5026025" cy="4121150"/>
          </a:xfr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83299"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84323" name="Rectangle 2"/>
          <p:cNvSpPr txBox="1">
            <a:spLocks noGrp="1" noChangeArrowheads="1"/>
          </p:cNvSpPr>
          <p:nvPr>
            <p:ph type="body"/>
          </p:nvPr>
        </p:nvSpPr>
        <p:spPr>
          <a:xfrm>
            <a:off x="914400" y="4343400"/>
            <a:ext cx="5026025" cy="4121150"/>
          </a:xfr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85347"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86371"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4"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87395"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88419"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89443"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90467"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490"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91491"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92515"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55651"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93539"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94563"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6"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95587" name="Rectangle 2"/>
          <p:cNvSpPr txBox="1">
            <a:spLocks noGrp="1" noChangeArrowheads="1"/>
          </p:cNvSpPr>
          <p:nvPr>
            <p:ph type="body"/>
          </p:nvPr>
        </p:nvSpPr>
        <p:spPr>
          <a:xfrm>
            <a:off x="914400" y="4343400"/>
            <a:ext cx="5026025" cy="4121150"/>
          </a:xfr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96611"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4" name="Text Box 1"/>
          <p:cNvSpPr txBox="1">
            <a:spLocks noChangeArrowheads="1"/>
          </p:cNvSpPr>
          <p:nvPr/>
        </p:nvSpPr>
        <p:spPr bwMode="auto">
          <a:xfrm>
            <a:off x="1149350" y="692150"/>
            <a:ext cx="4557713" cy="34147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97635"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Text Box 1"/>
          <p:cNvSpPr txBox="1">
            <a:spLocks noChangeArrowheads="1"/>
          </p:cNvSpPr>
          <p:nvPr/>
        </p:nvSpPr>
        <p:spPr bwMode="auto">
          <a:xfrm>
            <a:off x="1149350" y="692150"/>
            <a:ext cx="4557713" cy="34147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98659"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682"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99683"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200707"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730"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201731" name="Rectangle 2"/>
          <p:cNvSpPr txBox="1">
            <a:spLocks noGrp="1" noChangeArrowheads="1"/>
          </p:cNvSpPr>
          <p:nvPr>
            <p:ph type="body"/>
          </p:nvPr>
        </p:nvSpPr>
        <p:spPr>
          <a:xfrm>
            <a:off x="914400" y="4343400"/>
            <a:ext cx="5026025" cy="4121150"/>
          </a:xfr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202755"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56675"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778"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203779" name="Rectangle 2"/>
          <p:cNvSpPr txBox="1">
            <a:spLocks noGrp="1" noChangeArrowheads="1"/>
          </p:cNvSpPr>
          <p:nvPr>
            <p:ph type="body"/>
          </p:nvPr>
        </p:nvSpPr>
        <p:spPr>
          <a:xfrm>
            <a:off x="914400" y="4343400"/>
            <a:ext cx="5026025" cy="4121150"/>
          </a:xfr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02"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204803"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6"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205827"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6850"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206851" name="Rectangle 2"/>
          <p:cNvSpPr txBox="1">
            <a:spLocks noGrp="1" noChangeArrowheads="1"/>
          </p:cNvSpPr>
          <p:nvPr>
            <p:ph type="body"/>
          </p:nvPr>
        </p:nvSpPr>
        <p:spPr>
          <a:xfrm>
            <a:off x="914400" y="4343400"/>
            <a:ext cx="5026025" cy="4121150"/>
          </a:xfrm>
          <a:solidFill>
            <a:srgbClr val="FFFFFF"/>
          </a:solidFill>
          <a:ln w="936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57699"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58723"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59747"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8" charset="0"/>
                <a:ea typeface="Lucida Sans Unicode" charset="0"/>
                <a:cs typeface="Lucida Sans Unicode" charset="0"/>
              </a:defRPr>
            </a:lvl1pPr>
            <a:lvl2pPr marL="742950" indent="-285750">
              <a:defRPr sz="2400">
                <a:solidFill>
                  <a:schemeClr val="bg1"/>
                </a:solidFill>
                <a:latin typeface="Times New Roman" pitchFamily="18" charset="0"/>
                <a:ea typeface="Lucida Sans Unicode" charset="0"/>
                <a:cs typeface="Lucida Sans Unicode" charset="0"/>
              </a:defRPr>
            </a:lvl2pPr>
            <a:lvl3pPr marL="1143000" indent="-228600">
              <a:defRPr sz="2400">
                <a:solidFill>
                  <a:schemeClr val="bg1"/>
                </a:solidFill>
                <a:latin typeface="Times New Roman" pitchFamily="18" charset="0"/>
                <a:ea typeface="Lucida Sans Unicode" charset="0"/>
                <a:cs typeface="Lucida Sans Unicode" charset="0"/>
              </a:defRPr>
            </a:lvl3pPr>
            <a:lvl4pPr marL="1600200" indent="-228600">
              <a:defRPr sz="2400">
                <a:solidFill>
                  <a:schemeClr val="bg1"/>
                </a:solidFill>
                <a:latin typeface="Times New Roman" pitchFamily="18" charset="0"/>
                <a:ea typeface="Lucida Sans Unicode" charset="0"/>
                <a:cs typeface="Lucida Sans Unicode" charset="0"/>
              </a:defRPr>
            </a:lvl4pPr>
            <a:lvl5pPr marL="2057400" indent="-228600">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000000"/>
              </a:buClr>
              <a:buSzPct val="100000"/>
              <a:buFont typeface="Times New Roman" pitchFamily="18" charset="0"/>
              <a:buNone/>
            </a:pPr>
            <a:endParaRPr lang="en-US">
              <a:solidFill>
                <a:prstClr val="white"/>
              </a:solidFill>
            </a:endParaRPr>
          </a:p>
        </p:txBody>
      </p:sp>
      <p:sp>
        <p:nvSpPr>
          <p:cNvPr id="160771" name="Rectangle 2"/>
          <p:cNvSpPr txBox="1">
            <a:spLocks noGrp="1" noChangeArrowheads="1"/>
          </p:cNvSpPr>
          <p:nvPr>
            <p:ph type="body"/>
          </p:nvPr>
        </p:nvSpPr>
        <p:spPr>
          <a:xfrm>
            <a:off x="914400" y="4343400"/>
            <a:ext cx="50260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082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647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1066800"/>
            <a:ext cx="1947863" cy="4872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92775" cy="4872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868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779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4330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828800"/>
            <a:ext cx="3806825"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1828800"/>
            <a:ext cx="3808413" cy="4110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55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6755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427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293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57979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2779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Text Box 1"/>
          <p:cNvSpPr txBox="1">
            <a:spLocks noChangeArrowheads="1"/>
          </p:cNvSpPr>
          <p:nvPr/>
        </p:nvSpPr>
        <p:spPr bwMode="auto">
          <a:xfrm>
            <a:off x="5283200" y="6643688"/>
            <a:ext cx="30480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Lucida Sans Unicode"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Lucida Sans Unicode" charset="0"/>
                <a:cs typeface="Lucida Sans Unicode"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Lucida Sans Unicode" charset="0"/>
                <a:cs typeface="Lucida Sans Unicode"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Lucida Sans Unicode" charset="0"/>
                <a:cs typeface="Lucida Sans Unicode"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Lucida Sans Unicode" charset="0"/>
                <a:cs typeface="Lucida Sans Unicode" charset="0"/>
              </a:defRPr>
            </a:lvl5pPr>
            <a:lvl6pPr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Lucida Sans Unicode" charset="0"/>
                <a:cs typeface="Lucida Sans Unicode" charset="0"/>
              </a:defRPr>
            </a:lvl6pPr>
            <a:lvl7pPr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Lucida Sans Unicode" charset="0"/>
                <a:cs typeface="Lucida Sans Unicode" charset="0"/>
              </a:defRPr>
            </a:lvl7pPr>
            <a:lvl8pPr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Lucida Sans Unicode" charset="0"/>
                <a:cs typeface="Lucida Sans Unicode" charset="0"/>
              </a:defRPr>
            </a:lvl8pPr>
            <a:lvl9pPr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Lucida Sans Unicode" charset="0"/>
                <a:cs typeface="Lucida Sans Unicode" charset="0"/>
              </a:defRPr>
            </a:lvl9pPr>
          </a:lstStyle>
          <a:p>
            <a:pPr defTabSz="457200" eaLnBrk="0" fontAlgn="base" hangingPunct="0">
              <a:spcBef>
                <a:spcPct val="0"/>
              </a:spcBef>
              <a:spcAft>
                <a:spcPct val="0"/>
              </a:spcAft>
              <a:buClr>
                <a:srgbClr val="FFFFFF"/>
              </a:buClr>
              <a:buSzPct val="100000"/>
              <a:buFont typeface="Arial" charset="0"/>
              <a:buNone/>
              <a:defRPr/>
            </a:pPr>
            <a:r>
              <a:rPr lang="en-US" sz="800" smtClean="0">
                <a:solidFill>
                  <a:srgbClr val="FFFFFF"/>
                </a:solidFill>
                <a:latin typeface="Arial" charset="0"/>
              </a:rPr>
              <a:t>Copyright © by Holt, Rinehart and Winston. All rights reserved.</a:t>
            </a:r>
          </a:p>
        </p:txBody>
      </p:sp>
      <p:pic>
        <p:nvPicPr>
          <p:cNvPr id="102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50000" y="6248400"/>
            <a:ext cx="1792288" cy="39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8" name="Rectangle 3"/>
          <p:cNvSpPr>
            <a:spLocks noChangeArrowheads="1"/>
          </p:cNvSpPr>
          <p:nvPr/>
        </p:nvSpPr>
        <p:spPr bwMode="auto">
          <a:xfrm>
            <a:off x="6483350" y="6278563"/>
            <a:ext cx="15240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defTabSz="457200" eaLnBrk="0" fontAlgn="base" hangingPunct="0">
              <a:spcBef>
                <a:spcPct val="0"/>
              </a:spcBef>
              <a:spcAft>
                <a:spcPct val="0"/>
              </a:spcAft>
              <a:buClr>
                <a:srgbClr val="000099"/>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99"/>
                </a:solidFill>
              </a:rPr>
              <a:t>Resources</a:t>
            </a:r>
          </a:p>
        </p:txBody>
      </p:sp>
      <p:pic>
        <p:nvPicPr>
          <p:cNvPr id="1029"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45000" y="6248400"/>
            <a:ext cx="1792288" cy="39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0" name="Rectangle 5"/>
          <p:cNvSpPr>
            <a:spLocks noChangeArrowheads="1"/>
          </p:cNvSpPr>
          <p:nvPr/>
        </p:nvSpPr>
        <p:spPr bwMode="auto">
          <a:xfrm>
            <a:off x="4597400" y="6278563"/>
            <a:ext cx="15240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ctr" defTabSz="457200" eaLnBrk="0" fontAlgn="base" hangingPunct="0">
              <a:spcBef>
                <a:spcPct val="0"/>
              </a:spcBef>
              <a:spcAft>
                <a:spcPct val="0"/>
              </a:spcAft>
              <a:buClr>
                <a:srgbClr val="000099"/>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99"/>
                </a:solidFill>
              </a:rPr>
              <a:t>Chapter menu</a:t>
            </a:r>
          </a:p>
        </p:txBody>
      </p:sp>
      <p:sp>
        <p:nvSpPr>
          <p:cNvPr id="1031" name="AutoShape 6"/>
          <p:cNvSpPr>
            <a:spLocks noChangeArrowheads="1"/>
          </p:cNvSpPr>
          <p:nvPr/>
        </p:nvSpPr>
        <p:spPr bwMode="auto">
          <a:xfrm>
            <a:off x="4445000" y="6278563"/>
            <a:ext cx="1792288" cy="363537"/>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1032" name="AutoShape 7"/>
          <p:cNvSpPr>
            <a:spLocks noChangeArrowheads="1"/>
          </p:cNvSpPr>
          <p:nvPr/>
        </p:nvSpPr>
        <p:spPr bwMode="auto">
          <a:xfrm>
            <a:off x="6350000" y="6278563"/>
            <a:ext cx="1792288" cy="363537"/>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57200" eaLnBrk="0" fontAlgn="base" hangingPunct="0">
              <a:spcBef>
                <a:spcPct val="0"/>
              </a:spcBef>
              <a:spcAft>
                <a:spcPct val="0"/>
              </a:spcAft>
              <a:buClr>
                <a:srgbClr val="000000"/>
              </a:buClr>
              <a:buSzPct val="100000"/>
              <a:buFont typeface="Times New Roman" pitchFamily="18" charset="0"/>
              <a:buNone/>
            </a:pPr>
            <a:endParaRPr lang="en-US" sz="2400">
              <a:solidFill>
                <a:srgbClr val="FFFFFF"/>
              </a:solidFill>
              <a:latin typeface="Times New Roman" pitchFamily="18" charset="0"/>
            </a:endParaRPr>
          </a:p>
        </p:txBody>
      </p:sp>
      <p:sp>
        <p:nvSpPr>
          <p:cNvPr id="1033" name="Rectangle 8"/>
          <p:cNvSpPr>
            <a:spLocks noGrp="1" noChangeArrowheads="1"/>
          </p:cNvSpPr>
          <p:nvPr>
            <p:ph type="title"/>
          </p:nvPr>
        </p:nvSpPr>
        <p:spPr bwMode="auto">
          <a:xfrm>
            <a:off x="685800" y="1066800"/>
            <a:ext cx="5659438"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34" name="Rectangle 9"/>
          <p:cNvSpPr>
            <a:spLocks noGrp="1" noChangeArrowheads="1"/>
          </p:cNvSpPr>
          <p:nvPr>
            <p:ph type="body" idx="1"/>
          </p:nvPr>
        </p:nvSpPr>
        <p:spPr bwMode="auto">
          <a:xfrm>
            <a:off x="711200" y="1828800"/>
            <a:ext cx="7767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3210812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0" fontAlgn="base" hangingPunct="0">
        <a:spcBef>
          <a:spcPct val="0"/>
        </a:spcBef>
        <a:spcAft>
          <a:spcPct val="0"/>
        </a:spcAft>
        <a:buClr>
          <a:srgbClr val="FFCC00"/>
        </a:buClr>
        <a:buSzPct val="100000"/>
        <a:buFont typeface="Arial" charset="0"/>
        <a:defRPr sz="2800" b="1">
          <a:solidFill>
            <a:srgbClr val="FFCC00"/>
          </a:solidFill>
          <a:latin typeface="+mj-lt"/>
          <a:ea typeface="+mj-ea"/>
          <a:cs typeface="+mj-cs"/>
        </a:defRPr>
      </a:lvl1pPr>
      <a:lvl2pPr algn="l" defTabSz="457200" rtl="0" eaLnBrk="0" fontAlgn="base" hangingPunct="0">
        <a:spcBef>
          <a:spcPct val="0"/>
        </a:spcBef>
        <a:spcAft>
          <a:spcPct val="0"/>
        </a:spcAft>
        <a:buClr>
          <a:srgbClr val="FFCC00"/>
        </a:buClr>
        <a:buSzPct val="100000"/>
        <a:buFont typeface="Arial" charset="0"/>
        <a:defRPr sz="2800" b="1">
          <a:solidFill>
            <a:srgbClr val="FFCC00"/>
          </a:solidFill>
          <a:latin typeface="Arial" charset="0"/>
          <a:ea typeface="Lucida Sans Unicode" charset="0"/>
          <a:cs typeface="Lucida Sans Unicode" charset="0"/>
        </a:defRPr>
      </a:lvl2pPr>
      <a:lvl3pPr algn="l" defTabSz="457200" rtl="0" eaLnBrk="0" fontAlgn="base" hangingPunct="0">
        <a:spcBef>
          <a:spcPct val="0"/>
        </a:spcBef>
        <a:spcAft>
          <a:spcPct val="0"/>
        </a:spcAft>
        <a:buClr>
          <a:srgbClr val="FFCC00"/>
        </a:buClr>
        <a:buSzPct val="100000"/>
        <a:buFont typeface="Arial" charset="0"/>
        <a:defRPr sz="2800" b="1">
          <a:solidFill>
            <a:srgbClr val="FFCC00"/>
          </a:solidFill>
          <a:latin typeface="Arial" charset="0"/>
          <a:ea typeface="Lucida Sans Unicode" charset="0"/>
          <a:cs typeface="Lucida Sans Unicode" charset="0"/>
        </a:defRPr>
      </a:lvl3pPr>
      <a:lvl4pPr algn="l" defTabSz="457200" rtl="0" eaLnBrk="0" fontAlgn="base" hangingPunct="0">
        <a:spcBef>
          <a:spcPct val="0"/>
        </a:spcBef>
        <a:spcAft>
          <a:spcPct val="0"/>
        </a:spcAft>
        <a:buClr>
          <a:srgbClr val="FFCC00"/>
        </a:buClr>
        <a:buSzPct val="100000"/>
        <a:buFont typeface="Arial" charset="0"/>
        <a:defRPr sz="2800" b="1">
          <a:solidFill>
            <a:srgbClr val="FFCC00"/>
          </a:solidFill>
          <a:latin typeface="Arial" charset="0"/>
          <a:ea typeface="Lucida Sans Unicode" charset="0"/>
          <a:cs typeface="Lucida Sans Unicode" charset="0"/>
        </a:defRPr>
      </a:lvl4pPr>
      <a:lvl5pPr algn="l" defTabSz="457200" rtl="0" eaLnBrk="0" fontAlgn="base" hangingPunct="0">
        <a:spcBef>
          <a:spcPct val="0"/>
        </a:spcBef>
        <a:spcAft>
          <a:spcPct val="0"/>
        </a:spcAft>
        <a:buClr>
          <a:srgbClr val="FFCC00"/>
        </a:buClr>
        <a:buSzPct val="100000"/>
        <a:buFont typeface="Arial" charset="0"/>
        <a:defRPr sz="2800" b="1">
          <a:solidFill>
            <a:srgbClr val="FFCC00"/>
          </a:solidFill>
          <a:latin typeface="Arial" charset="0"/>
          <a:ea typeface="Lucida Sans Unicode" charset="0"/>
          <a:cs typeface="Lucida Sans Unicode" charset="0"/>
        </a:defRPr>
      </a:lvl5pPr>
      <a:lvl6pPr marL="457200" algn="l" defTabSz="457200" rtl="0" eaLnBrk="0" fontAlgn="base" hangingPunct="0">
        <a:spcBef>
          <a:spcPct val="0"/>
        </a:spcBef>
        <a:spcAft>
          <a:spcPct val="0"/>
        </a:spcAft>
        <a:buClr>
          <a:srgbClr val="FFCC00"/>
        </a:buClr>
        <a:buSzPct val="100000"/>
        <a:buFont typeface="Arial" charset="0"/>
        <a:defRPr sz="2800" b="1">
          <a:solidFill>
            <a:srgbClr val="FFCC00"/>
          </a:solidFill>
          <a:latin typeface="Arial" charset="0"/>
          <a:ea typeface="Lucida Sans Unicode" charset="0"/>
          <a:cs typeface="Lucida Sans Unicode" charset="0"/>
        </a:defRPr>
      </a:lvl6pPr>
      <a:lvl7pPr marL="914400" algn="l" defTabSz="457200" rtl="0" eaLnBrk="0" fontAlgn="base" hangingPunct="0">
        <a:spcBef>
          <a:spcPct val="0"/>
        </a:spcBef>
        <a:spcAft>
          <a:spcPct val="0"/>
        </a:spcAft>
        <a:buClr>
          <a:srgbClr val="FFCC00"/>
        </a:buClr>
        <a:buSzPct val="100000"/>
        <a:buFont typeface="Arial" charset="0"/>
        <a:defRPr sz="2800" b="1">
          <a:solidFill>
            <a:srgbClr val="FFCC00"/>
          </a:solidFill>
          <a:latin typeface="Arial" charset="0"/>
          <a:ea typeface="Lucida Sans Unicode" charset="0"/>
          <a:cs typeface="Lucida Sans Unicode" charset="0"/>
        </a:defRPr>
      </a:lvl7pPr>
      <a:lvl8pPr marL="1371600" algn="l" defTabSz="457200" rtl="0" eaLnBrk="0" fontAlgn="base" hangingPunct="0">
        <a:spcBef>
          <a:spcPct val="0"/>
        </a:spcBef>
        <a:spcAft>
          <a:spcPct val="0"/>
        </a:spcAft>
        <a:buClr>
          <a:srgbClr val="FFCC00"/>
        </a:buClr>
        <a:buSzPct val="100000"/>
        <a:buFont typeface="Arial" charset="0"/>
        <a:defRPr sz="2800" b="1">
          <a:solidFill>
            <a:srgbClr val="FFCC00"/>
          </a:solidFill>
          <a:latin typeface="Arial" charset="0"/>
          <a:ea typeface="Lucida Sans Unicode" charset="0"/>
          <a:cs typeface="Lucida Sans Unicode" charset="0"/>
        </a:defRPr>
      </a:lvl8pPr>
      <a:lvl9pPr marL="1828800" algn="l" defTabSz="457200" rtl="0" eaLnBrk="0" fontAlgn="base" hangingPunct="0">
        <a:spcBef>
          <a:spcPct val="0"/>
        </a:spcBef>
        <a:spcAft>
          <a:spcPct val="0"/>
        </a:spcAft>
        <a:buClr>
          <a:srgbClr val="FFCC00"/>
        </a:buClr>
        <a:buSzPct val="100000"/>
        <a:buFont typeface="Arial" charset="0"/>
        <a:defRPr sz="2800" b="1">
          <a:solidFill>
            <a:srgbClr val="FFCC00"/>
          </a:solidFill>
          <a:latin typeface="Arial" charset="0"/>
          <a:ea typeface="Lucida Sans Unicode" charset="0"/>
          <a:cs typeface="Lucida Sans Unicode" charset="0"/>
        </a:defRPr>
      </a:lvl9pPr>
    </p:titleStyle>
    <p:bodyStyle>
      <a:lvl1pPr marL="338138" indent="-338138" algn="l" defTabSz="457200" rtl="0" eaLnBrk="0" fontAlgn="base" hangingPunct="0">
        <a:spcBef>
          <a:spcPts val="600"/>
        </a:spcBef>
        <a:spcAft>
          <a:spcPct val="0"/>
        </a:spcAft>
        <a:buClr>
          <a:srgbClr val="FFCC00"/>
        </a:buClr>
        <a:buSzPct val="100000"/>
        <a:buFont typeface="Arial" charset="0"/>
        <a:buChar char="•"/>
        <a:defRPr sz="2400">
          <a:solidFill>
            <a:srgbClr val="FFCC00"/>
          </a:solidFill>
          <a:latin typeface="+mn-lt"/>
          <a:ea typeface="+mn-ea"/>
          <a:cs typeface="+mn-cs"/>
        </a:defRPr>
      </a:lvl1pPr>
      <a:lvl2pPr marL="738188" indent="-280988" algn="l" defTabSz="457200" rtl="0" eaLnBrk="0" fontAlgn="base" hangingPunct="0">
        <a:spcBef>
          <a:spcPts val="600"/>
        </a:spcBef>
        <a:spcAft>
          <a:spcPct val="0"/>
        </a:spcAft>
        <a:buClr>
          <a:srgbClr val="FFCC00"/>
        </a:buClr>
        <a:buSzPct val="100000"/>
        <a:buFont typeface="Arial" charset="0"/>
        <a:buChar char="–"/>
        <a:defRPr sz="2400">
          <a:solidFill>
            <a:srgbClr val="FFCC00"/>
          </a:solidFill>
          <a:latin typeface="+mn-lt"/>
          <a:ea typeface="+mn-ea"/>
          <a:cs typeface="+mn-cs"/>
        </a:defRPr>
      </a:lvl2pPr>
      <a:lvl3pPr marL="1143000" indent="-228600" algn="l" defTabSz="457200" rtl="0" eaLnBrk="0" fontAlgn="base" hangingPunct="0">
        <a:spcBef>
          <a:spcPts val="600"/>
        </a:spcBef>
        <a:spcAft>
          <a:spcPct val="0"/>
        </a:spcAft>
        <a:buClr>
          <a:srgbClr val="FFCC00"/>
        </a:buClr>
        <a:buSzPct val="100000"/>
        <a:buFont typeface="Arial" charset="0"/>
        <a:buChar char="•"/>
        <a:defRPr sz="2400">
          <a:solidFill>
            <a:srgbClr val="FFCC00"/>
          </a:solidFill>
          <a:latin typeface="+mn-lt"/>
          <a:ea typeface="+mn-ea"/>
          <a:cs typeface="+mn-cs"/>
        </a:defRPr>
      </a:lvl3pPr>
      <a:lvl4pPr marL="1600200" indent="-228600" algn="l" defTabSz="457200" rtl="0" eaLnBrk="0" fontAlgn="base" hangingPunct="0">
        <a:spcBef>
          <a:spcPts val="600"/>
        </a:spcBef>
        <a:spcAft>
          <a:spcPct val="0"/>
        </a:spcAft>
        <a:buClr>
          <a:srgbClr val="FFCC00"/>
        </a:buClr>
        <a:buSzPct val="100000"/>
        <a:buFont typeface="Arial" charset="0"/>
        <a:buChar char="–"/>
        <a:defRPr sz="2400">
          <a:solidFill>
            <a:srgbClr val="FFCC00"/>
          </a:solidFill>
          <a:latin typeface="+mn-lt"/>
          <a:ea typeface="+mn-ea"/>
          <a:cs typeface="+mn-cs"/>
        </a:defRPr>
      </a:lvl4pPr>
      <a:lvl5pPr marL="2057400" indent="-228600" algn="l" defTabSz="457200" rtl="0" eaLnBrk="0" fontAlgn="base" hangingPunct="0">
        <a:spcBef>
          <a:spcPts val="600"/>
        </a:spcBef>
        <a:spcAft>
          <a:spcPct val="0"/>
        </a:spcAft>
        <a:buClr>
          <a:srgbClr val="FFCC00"/>
        </a:buClr>
        <a:buSzPct val="100000"/>
        <a:buFont typeface="Arial" charset="0"/>
        <a:buChar char="»"/>
        <a:defRPr sz="2400">
          <a:solidFill>
            <a:srgbClr val="FFCC00"/>
          </a:solidFill>
          <a:latin typeface="+mn-lt"/>
          <a:ea typeface="+mn-ea"/>
          <a:cs typeface="+mn-cs"/>
        </a:defRPr>
      </a:lvl5pPr>
      <a:lvl6pPr marL="2514600" indent="-228600" algn="l" defTabSz="457200" rtl="0" eaLnBrk="0" fontAlgn="base" hangingPunct="0">
        <a:spcBef>
          <a:spcPts val="600"/>
        </a:spcBef>
        <a:spcAft>
          <a:spcPct val="0"/>
        </a:spcAft>
        <a:buClr>
          <a:srgbClr val="FFCC00"/>
        </a:buClr>
        <a:buSzPct val="100000"/>
        <a:buFont typeface="Arial" charset="0"/>
        <a:buChar char="»"/>
        <a:defRPr sz="2400">
          <a:solidFill>
            <a:srgbClr val="FFCC00"/>
          </a:solidFill>
          <a:latin typeface="+mn-lt"/>
          <a:ea typeface="+mn-ea"/>
          <a:cs typeface="+mn-cs"/>
        </a:defRPr>
      </a:lvl6pPr>
      <a:lvl7pPr marL="2971800" indent="-228600" algn="l" defTabSz="457200" rtl="0" eaLnBrk="0" fontAlgn="base" hangingPunct="0">
        <a:spcBef>
          <a:spcPts val="600"/>
        </a:spcBef>
        <a:spcAft>
          <a:spcPct val="0"/>
        </a:spcAft>
        <a:buClr>
          <a:srgbClr val="FFCC00"/>
        </a:buClr>
        <a:buSzPct val="100000"/>
        <a:buFont typeface="Arial" charset="0"/>
        <a:buChar char="»"/>
        <a:defRPr sz="2400">
          <a:solidFill>
            <a:srgbClr val="FFCC00"/>
          </a:solidFill>
          <a:latin typeface="+mn-lt"/>
          <a:ea typeface="+mn-ea"/>
          <a:cs typeface="+mn-cs"/>
        </a:defRPr>
      </a:lvl7pPr>
      <a:lvl8pPr marL="3429000" indent="-228600" algn="l" defTabSz="457200" rtl="0" eaLnBrk="0" fontAlgn="base" hangingPunct="0">
        <a:spcBef>
          <a:spcPts val="600"/>
        </a:spcBef>
        <a:spcAft>
          <a:spcPct val="0"/>
        </a:spcAft>
        <a:buClr>
          <a:srgbClr val="FFCC00"/>
        </a:buClr>
        <a:buSzPct val="100000"/>
        <a:buFont typeface="Arial" charset="0"/>
        <a:buChar char="»"/>
        <a:defRPr sz="2400">
          <a:solidFill>
            <a:srgbClr val="FFCC00"/>
          </a:solidFill>
          <a:latin typeface="+mn-lt"/>
          <a:ea typeface="+mn-ea"/>
          <a:cs typeface="+mn-cs"/>
        </a:defRPr>
      </a:lvl8pPr>
      <a:lvl9pPr marL="3886200" indent="-228600" algn="l" defTabSz="457200" rtl="0" eaLnBrk="0" fontAlgn="base" hangingPunct="0">
        <a:spcBef>
          <a:spcPts val="600"/>
        </a:spcBef>
        <a:spcAft>
          <a:spcPct val="0"/>
        </a:spcAft>
        <a:buClr>
          <a:srgbClr val="FFCC00"/>
        </a:buClr>
        <a:buSzPct val="100000"/>
        <a:buFont typeface="Arial" charset="0"/>
        <a:buChar char="»"/>
        <a:defRPr sz="2400">
          <a:solidFill>
            <a:srgbClr val="FFCC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1"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Water Treatment</a:t>
            </a:r>
          </a:p>
        </p:txBody>
      </p:sp>
      <p:sp>
        <p:nvSpPr>
          <p:cNvPr id="40963" name="Rectangle 3"/>
          <p:cNvSpPr>
            <a:spLocks noGrp="1" noChangeArrowheads="1"/>
          </p:cNvSpPr>
          <p:nvPr>
            <p:ph type="body" idx="4294967295"/>
          </p:nvPr>
        </p:nvSpPr>
        <p:spPr>
          <a:xfrm>
            <a:off x="685800" y="1828800"/>
            <a:ext cx="7772400" cy="447675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b="1" smtClean="0">
                <a:solidFill>
                  <a:srgbClr val="FFFFFF"/>
                </a:solidFill>
              </a:rPr>
              <a:t>Most water must first be made potable.</a:t>
            </a: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b="1" smtClean="0"/>
              <a:t>Potable </a:t>
            </a:r>
            <a:r>
              <a:rPr lang="en-US" sz="3200" b="1" smtClean="0">
                <a:solidFill>
                  <a:srgbClr val="FFFFFF"/>
                </a:solidFill>
              </a:rPr>
              <a:t>means suitable for drinking.</a:t>
            </a: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b="1" smtClean="0">
                <a:solidFill>
                  <a:srgbClr val="FFFFFF"/>
                </a:solidFill>
              </a:rPr>
              <a:t>Water treatment removes elements such as mercury, arsenic, and lead, which are poisonous to humans even in low concentrations.</a:t>
            </a: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b="1" smtClean="0">
                <a:solidFill>
                  <a:srgbClr val="FFFFFF"/>
                </a:solidFill>
              </a:rPr>
              <a:t>These elements are found in polluted water, but they can also occur naturally in groundwater.</a:t>
            </a:r>
          </a:p>
        </p:txBody>
      </p:sp>
      <p:sp>
        <p:nvSpPr>
          <p:cNvPr id="27654"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extLst>
      <p:ext uri="{BB962C8B-B14F-4D97-AF65-F5344CB8AC3E}">
        <p14:creationId xmlns:p14="http://schemas.microsoft.com/office/powerpoint/2010/main" val="41068517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40963">
                                            <p:txEl>
                                              <p:pRg st="0" end="0"/>
                                            </p:txEl>
                                          </p:spTgt>
                                        </p:tgtEl>
                                        <p:attrNameLst>
                                          <p:attrName>style.visibility</p:attrName>
                                        </p:attrNameLst>
                                      </p:cBhvr>
                                      <p:to>
                                        <p:strVal val="visible"/>
                                      </p:to>
                                    </p:set>
                                    <p:animEffect transition="in" filter="wipe(left)">
                                      <p:cBhvr additive="repl">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40963">
                                            <p:txEl>
                                              <p:pRg st="1" end="1"/>
                                            </p:txEl>
                                          </p:spTgt>
                                        </p:tgtEl>
                                        <p:attrNameLst>
                                          <p:attrName>style.visibility</p:attrName>
                                        </p:attrNameLst>
                                      </p:cBhvr>
                                      <p:to>
                                        <p:strVal val="visible"/>
                                      </p:to>
                                    </p:set>
                                    <p:animEffect transition="in" filter="wipe(left)">
                                      <p:cBhvr additive="repl">
                                        <p:cTn id="12" dur="5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40963">
                                            <p:txEl>
                                              <p:pRg st="2" end="2"/>
                                            </p:txEl>
                                          </p:spTgt>
                                        </p:tgtEl>
                                        <p:attrNameLst>
                                          <p:attrName>style.visibility</p:attrName>
                                        </p:attrNameLst>
                                      </p:cBhvr>
                                      <p:to>
                                        <p:strVal val="visible"/>
                                      </p:to>
                                    </p:set>
                                    <p:animEffect transition="in" filter="wipe(left)">
                                      <p:cBhvr additive="repl">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40963">
                                            <p:txEl>
                                              <p:pRg st="3" end="3"/>
                                            </p:txEl>
                                          </p:spTgt>
                                        </p:tgtEl>
                                        <p:attrNameLst>
                                          <p:attrName>style.visibility</p:attrName>
                                        </p:attrNameLst>
                                      </p:cBhvr>
                                      <p:to>
                                        <p:strVal val="visible"/>
                                      </p:to>
                                    </p:set>
                                    <p:animEffect transition="in" filter="wipe(left)">
                                      <p:cBhvr additive="repl">
                                        <p:cTn id="22" dur="500"/>
                                        <p:tgtEl>
                                          <p:spTgt spid="40963">
                                            <p:txEl>
                                              <p:pRg st="3" end="3"/>
                                            </p:txEl>
                                          </p:spTgt>
                                        </p:tgtEl>
                                      </p:cBhvr>
                                    </p:animEffect>
                                  </p:childTnLst>
                                </p:cTn>
                              </p:par>
                            </p:childTnLst>
                          </p:cTn>
                        </p:par>
                        <p:par>
                          <p:cTn id="23" fill="hold" nodeType="afterGroup">
                            <p:stCondLst>
                              <p:cond delay="500"/>
                            </p:stCondLst>
                            <p:childTnLst>
                              <p:par>
                                <p:cTn id="24" presetID="1" presetClass="entr" fill="hold" nodeType="afterEffect">
                                  <p:stCondLst>
                                    <p:cond delay="0"/>
                                  </p:stCondLst>
                                  <p:childTnLst>
                                    <p:set>
                                      <p:cBhvr additive="repl">
                                        <p:cTn id="25" dur="1" fill="hold">
                                          <p:stCondLst>
                                            <p:cond delay="0"/>
                                          </p:stCondLst>
                                        </p:cTn>
                                        <p:tgtEl>
                                          <p:spTgt spid="40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7"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Water Diversion Projects</a:t>
            </a:r>
          </a:p>
        </p:txBody>
      </p:sp>
      <p:sp>
        <p:nvSpPr>
          <p:cNvPr id="50179"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To supply dry regions with water, all or part of a river can be diverted into canals that carry water across great distances.</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The Colorado River begins as a glacial stream in the Rocky Mountains and quickly grows larger as other streams feed into it. As the river flows south, it is divided to meet the needs of 7 states.</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So much of the river’s water is diverted for irrigation and drinking water that the river runs dry before it reaches the Gulf of California.</a:t>
            </a:r>
          </a:p>
        </p:txBody>
      </p:sp>
      <p:sp>
        <p:nvSpPr>
          <p:cNvPr id="36870"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extLst>
      <p:ext uri="{BB962C8B-B14F-4D97-AF65-F5344CB8AC3E}">
        <p14:creationId xmlns:p14="http://schemas.microsoft.com/office/powerpoint/2010/main" val="33754131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0179">
                                            <p:txEl>
                                              <p:pRg st="0" end="0"/>
                                            </p:txEl>
                                          </p:spTgt>
                                        </p:tgtEl>
                                        <p:attrNameLst>
                                          <p:attrName>style.visibility</p:attrName>
                                        </p:attrNameLst>
                                      </p:cBhvr>
                                      <p:to>
                                        <p:strVal val="visible"/>
                                      </p:to>
                                    </p:set>
                                    <p:animEffect transition="in" filter="wipe(left)">
                                      <p:cBhvr additive="repl">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50179">
                                            <p:txEl>
                                              <p:pRg st="2" end="2"/>
                                            </p:txEl>
                                          </p:spTgt>
                                        </p:tgtEl>
                                        <p:attrNameLst>
                                          <p:attrName>style.visibility</p:attrName>
                                        </p:attrNameLst>
                                      </p:cBhvr>
                                      <p:to>
                                        <p:strVal val="visible"/>
                                      </p:to>
                                    </p:set>
                                    <p:animEffect transition="in" filter="wipe(left)">
                                      <p:cBhvr additive="repl">
                                        <p:cTn id="12" dur="500"/>
                                        <p:tgtEl>
                                          <p:spTgt spid="501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50179">
                                            <p:txEl>
                                              <p:pRg st="4" end="4"/>
                                            </p:txEl>
                                          </p:spTgt>
                                        </p:tgtEl>
                                        <p:attrNameLst>
                                          <p:attrName>style.visibility</p:attrName>
                                        </p:attrNameLst>
                                      </p:cBhvr>
                                      <p:to>
                                        <p:strVal val="visible"/>
                                      </p:to>
                                    </p:set>
                                    <p:animEffect transition="in" filter="wipe(left)">
                                      <p:cBhvr additive="repl">
                                        <p:cTn id="17" dur="500"/>
                                        <p:tgtEl>
                                          <p:spTgt spid="50179">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50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1"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Dams and Reservoirs</a:t>
            </a:r>
          </a:p>
        </p:txBody>
      </p:sp>
      <p:sp>
        <p:nvSpPr>
          <p:cNvPr id="51203"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A </a:t>
            </a:r>
            <a:r>
              <a:rPr lang="en-US" b="1" smtClean="0"/>
              <a:t>dam </a:t>
            </a:r>
            <a:r>
              <a:rPr lang="en-US" smtClean="0">
                <a:solidFill>
                  <a:srgbClr val="FFFFFF"/>
                </a:solidFill>
              </a:rPr>
              <a:t>is a structure that is built across a river to control a river’s flow.</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A </a:t>
            </a:r>
            <a:r>
              <a:rPr lang="en-US" b="1" smtClean="0"/>
              <a:t>reservoir </a:t>
            </a:r>
            <a:r>
              <a:rPr lang="en-US" smtClean="0">
                <a:solidFill>
                  <a:srgbClr val="FFFFFF"/>
                </a:solidFill>
              </a:rPr>
              <a:t>is an artificial body of water that usually forms behind a dam. Water from a reservoir can be used for flood control, drinking water, irrigation, recreation, and industry.</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Hydroelectric dams use the power of flowing water to turn a turbine that generates electrical energy. About 20 percent of the world electrical energy is generated using this method.</a:t>
            </a:r>
          </a:p>
        </p:txBody>
      </p:sp>
      <p:sp>
        <p:nvSpPr>
          <p:cNvPr id="37894"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extLst>
      <p:ext uri="{BB962C8B-B14F-4D97-AF65-F5344CB8AC3E}">
        <p14:creationId xmlns:p14="http://schemas.microsoft.com/office/powerpoint/2010/main" val="19306028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1203">
                                            <p:txEl>
                                              <p:pRg st="0" end="0"/>
                                            </p:txEl>
                                          </p:spTgt>
                                        </p:tgtEl>
                                        <p:attrNameLst>
                                          <p:attrName>style.visibility</p:attrName>
                                        </p:attrNameLst>
                                      </p:cBhvr>
                                      <p:to>
                                        <p:strVal val="visible"/>
                                      </p:to>
                                    </p:set>
                                    <p:animEffect transition="in" filter="wipe(left)">
                                      <p:cBhvr additive="repl">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51203">
                                            <p:txEl>
                                              <p:pRg st="2" end="2"/>
                                            </p:txEl>
                                          </p:spTgt>
                                        </p:tgtEl>
                                        <p:attrNameLst>
                                          <p:attrName>style.visibility</p:attrName>
                                        </p:attrNameLst>
                                      </p:cBhvr>
                                      <p:to>
                                        <p:strVal val="visible"/>
                                      </p:to>
                                    </p:set>
                                    <p:animEffect transition="in" filter="wipe(left)">
                                      <p:cBhvr additive="repl">
                                        <p:cTn id="12" dur="500"/>
                                        <p:tgtEl>
                                          <p:spTgt spid="512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51203">
                                            <p:txEl>
                                              <p:pRg st="4" end="4"/>
                                            </p:txEl>
                                          </p:spTgt>
                                        </p:tgtEl>
                                        <p:attrNameLst>
                                          <p:attrName>style.visibility</p:attrName>
                                        </p:attrNameLst>
                                      </p:cBhvr>
                                      <p:to>
                                        <p:strVal val="visible"/>
                                      </p:to>
                                    </p:set>
                                    <p:animEffect transition="in" filter="wipe(left)">
                                      <p:cBhvr additive="repl">
                                        <p:cTn id="17" dur="500"/>
                                        <p:tgtEl>
                                          <p:spTgt spid="51203">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51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Dams and Reservoirs</a:t>
            </a:r>
          </a:p>
        </p:txBody>
      </p:sp>
      <p:sp>
        <p:nvSpPr>
          <p:cNvPr id="52227"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But, interrupting a river’s flow can have consequences. For example, when the land behind a dam is flooded, people are displaced, and entire ecosystems can be destroyed.</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Fertile sediment also builds up behind a dam instead of enriching the land farther down the river, and farmland below may be less productive.</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Dam failure can be another problem. If a dam bursts, the people living along the river below may be </a:t>
            </a:r>
            <a:br>
              <a:rPr lang="en-US" smtClean="0">
                <a:solidFill>
                  <a:srgbClr val="FFFFFF"/>
                </a:solidFill>
              </a:rPr>
            </a:br>
            <a:r>
              <a:rPr lang="en-US" smtClean="0">
                <a:solidFill>
                  <a:srgbClr val="FFFFFF"/>
                </a:solidFill>
              </a:rPr>
              <a:t>killed.</a:t>
            </a:r>
          </a:p>
        </p:txBody>
      </p:sp>
      <p:sp>
        <p:nvSpPr>
          <p:cNvPr id="38918"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extLst>
      <p:ext uri="{BB962C8B-B14F-4D97-AF65-F5344CB8AC3E}">
        <p14:creationId xmlns:p14="http://schemas.microsoft.com/office/powerpoint/2010/main" val="5514536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2227">
                                            <p:txEl>
                                              <p:pRg st="0" end="0"/>
                                            </p:txEl>
                                          </p:spTgt>
                                        </p:tgtEl>
                                        <p:attrNameLst>
                                          <p:attrName>style.visibility</p:attrName>
                                        </p:attrNameLst>
                                      </p:cBhvr>
                                      <p:to>
                                        <p:strVal val="visible"/>
                                      </p:to>
                                    </p:set>
                                    <p:animEffect transition="in" filter="wipe(left)">
                                      <p:cBhvr additive="repl">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52227">
                                            <p:txEl>
                                              <p:pRg st="2" end="2"/>
                                            </p:txEl>
                                          </p:spTgt>
                                        </p:tgtEl>
                                        <p:attrNameLst>
                                          <p:attrName>style.visibility</p:attrName>
                                        </p:attrNameLst>
                                      </p:cBhvr>
                                      <p:to>
                                        <p:strVal val="visible"/>
                                      </p:to>
                                    </p:set>
                                    <p:animEffect transition="in" filter="wipe(left)">
                                      <p:cBhvr additive="repl">
                                        <p:cTn id="12" dur="500"/>
                                        <p:tgtEl>
                                          <p:spTgt spid="522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52227">
                                            <p:txEl>
                                              <p:pRg st="4" end="4"/>
                                            </p:txEl>
                                          </p:spTgt>
                                        </p:tgtEl>
                                        <p:attrNameLst>
                                          <p:attrName>style.visibility</p:attrName>
                                        </p:attrNameLst>
                                      </p:cBhvr>
                                      <p:to>
                                        <p:strVal val="visible"/>
                                      </p:to>
                                    </p:set>
                                    <p:animEffect transition="in" filter="wipe(left)">
                                      <p:cBhvr additive="repl">
                                        <p:cTn id="17" dur="500"/>
                                        <p:tgtEl>
                                          <p:spTgt spid="52227">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52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39"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Water Conservation</a:t>
            </a:r>
          </a:p>
        </p:txBody>
      </p:sp>
      <p:sp>
        <p:nvSpPr>
          <p:cNvPr id="53251"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As water sources become depleted, water becomes more expensive.</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This is because wells must be dug deeper, water must be piped greater distances, and polluted water must be cleaned up before it can be used.</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Water Conservation is one way that we can help ensure that everyone will have enough water at a reasonable price.</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p:txBody>
      </p:sp>
      <p:sp>
        <p:nvSpPr>
          <p:cNvPr id="39942"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extLst>
      <p:ext uri="{BB962C8B-B14F-4D97-AF65-F5344CB8AC3E}">
        <p14:creationId xmlns:p14="http://schemas.microsoft.com/office/powerpoint/2010/main" val="7580078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3251">
                                            <p:txEl>
                                              <p:pRg st="0" end="0"/>
                                            </p:txEl>
                                          </p:spTgt>
                                        </p:tgtEl>
                                        <p:attrNameLst>
                                          <p:attrName>style.visibility</p:attrName>
                                        </p:attrNameLst>
                                      </p:cBhvr>
                                      <p:to>
                                        <p:strVal val="visible"/>
                                      </p:to>
                                    </p:set>
                                    <p:animEffect transition="in" filter="wipe(left)">
                                      <p:cBhvr additive="repl">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53251">
                                            <p:txEl>
                                              <p:pRg st="2" end="2"/>
                                            </p:txEl>
                                          </p:spTgt>
                                        </p:tgtEl>
                                        <p:attrNameLst>
                                          <p:attrName>style.visibility</p:attrName>
                                        </p:attrNameLst>
                                      </p:cBhvr>
                                      <p:to>
                                        <p:strVal val="visible"/>
                                      </p:to>
                                    </p:set>
                                    <p:animEffect transition="in" filter="wipe(left)">
                                      <p:cBhvr additive="repl">
                                        <p:cTn id="12" dur="500"/>
                                        <p:tgtEl>
                                          <p:spTgt spid="532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53251">
                                            <p:txEl>
                                              <p:pRg st="4" end="4"/>
                                            </p:txEl>
                                          </p:spTgt>
                                        </p:tgtEl>
                                        <p:attrNameLst>
                                          <p:attrName>style.visibility</p:attrName>
                                        </p:attrNameLst>
                                      </p:cBhvr>
                                      <p:to>
                                        <p:strVal val="visible"/>
                                      </p:to>
                                    </p:set>
                                    <p:animEffect transition="in" filter="wipe(left)">
                                      <p:cBhvr additive="repl">
                                        <p:cTn id="17" dur="500"/>
                                        <p:tgtEl>
                                          <p:spTgt spid="53251">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53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3" name="Rectangle 2"/>
          <p:cNvSpPr>
            <a:spLocks noGrp="1" noChangeArrowheads="1"/>
          </p:cNvSpPr>
          <p:nvPr>
            <p:ph type="title" idx="4294967295"/>
          </p:nvPr>
        </p:nvSpPr>
        <p:spPr>
          <a:xfrm>
            <a:off x="685800" y="1066800"/>
            <a:ext cx="7415213"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Water Conservation in Agriculture</a:t>
            </a:r>
          </a:p>
        </p:txBody>
      </p:sp>
      <p:sp>
        <p:nvSpPr>
          <p:cNvPr id="54275"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Most of the water loss in agriculture comes from evaporation, seepage, and runoff, so technologies that reduce these problems go a long way toward conserving water.</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Drip irrigation systems offer a promising step toward conservation. They deliver small amounts of water directly to plant roots by using perforated tubing. Water is released to plants as needed and at a controlled rate. </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p:txBody>
      </p:sp>
      <p:sp>
        <p:nvSpPr>
          <p:cNvPr id="40966"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extLst>
      <p:ext uri="{BB962C8B-B14F-4D97-AF65-F5344CB8AC3E}">
        <p14:creationId xmlns:p14="http://schemas.microsoft.com/office/powerpoint/2010/main" val="3480808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4275">
                                            <p:txEl>
                                              <p:pRg st="0" end="0"/>
                                            </p:txEl>
                                          </p:spTgt>
                                        </p:tgtEl>
                                        <p:attrNameLst>
                                          <p:attrName>style.visibility</p:attrName>
                                        </p:attrNameLst>
                                      </p:cBhvr>
                                      <p:to>
                                        <p:strVal val="visible"/>
                                      </p:to>
                                    </p:set>
                                    <p:animEffect transition="in" filter="wipe(left)">
                                      <p:cBhvr additive="repl">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54275">
                                            <p:txEl>
                                              <p:pRg st="2" end="2"/>
                                            </p:txEl>
                                          </p:spTgt>
                                        </p:tgtEl>
                                        <p:attrNameLst>
                                          <p:attrName>style.visibility</p:attrName>
                                        </p:attrNameLst>
                                      </p:cBhvr>
                                      <p:to>
                                        <p:strVal val="visible"/>
                                      </p:to>
                                    </p:set>
                                    <p:animEffect transition="in" filter="wipe(left)">
                                      <p:cBhvr additive="repl">
                                        <p:cTn id="12" dur="500"/>
                                        <p:tgtEl>
                                          <p:spTgt spid="54275">
                                            <p:txEl>
                                              <p:pRg st="2" end="2"/>
                                            </p:txEl>
                                          </p:spTgt>
                                        </p:tgtEl>
                                      </p:cBhvr>
                                    </p:animEffect>
                                  </p:childTnLst>
                                </p:cTn>
                              </p:par>
                            </p:childTnLst>
                          </p:cTn>
                        </p:par>
                        <p:par>
                          <p:cTn id="13" fill="hold" nodeType="afterGroup">
                            <p:stCondLst>
                              <p:cond delay="500"/>
                            </p:stCondLst>
                            <p:childTnLst>
                              <p:par>
                                <p:cTn id="14" presetID="1" presetClass="entr" fill="hold" nodeType="afterEffect">
                                  <p:stCondLst>
                                    <p:cond delay="0"/>
                                  </p:stCondLst>
                                  <p:childTnLst>
                                    <p:set>
                                      <p:cBhvr additive="repl">
                                        <p:cTn id="15" dur="1" fill="hold">
                                          <p:stCondLst>
                                            <p:cond delay="0"/>
                                          </p:stCondLst>
                                        </p:cTn>
                                        <p:tgtEl>
                                          <p:spTgt spid="54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7"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Water Conservation in Industry</a:t>
            </a:r>
          </a:p>
        </p:txBody>
      </p:sp>
      <p:sp>
        <p:nvSpPr>
          <p:cNvPr id="55299"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In industry today, the most widely used water conservation practices involve the recycling of cooling water and wastewater. Instead of discharging used water into a nearby river, businesses often recycle water and use it again.</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In an innovative program, Denver, Colorado pays small businesses to introduce water conservation measures. This not only saves money for the city and the business but also makes more water available for agricultural and residential use.</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p:txBody>
      </p:sp>
      <p:sp>
        <p:nvSpPr>
          <p:cNvPr id="41990"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extLst>
      <p:ext uri="{BB962C8B-B14F-4D97-AF65-F5344CB8AC3E}">
        <p14:creationId xmlns:p14="http://schemas.microsoft.com/office/powerpoint/2010/main" val="41592915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5299">
                                            <p:txEl>
                                              <p:pRg st="0" end="0"/>
                                            </p:txEl>
                                          </p:spTgt>
                                        </p:tgtEl>
                                        <p:attrNameLst>
                                          <p:attrName>style.visibility</p:attrName>
                                        </p:attrNameLst>
                                      </p:cBhvr>
                                      <p:to>
                                        <p:strVal val="visible"/>
                                      </p:to>
                                    </p:set>
                                    <p:animEffect transition="in" filter="wipe(left)">
                                      <p:cBhvr additive="repl">
                                        <p:cTn id="7" dur="500"/>
                                        <p:tgtEl>
                                          <p:spTgt spid="55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55299">
                                            <p:txEl>
                                              <p:pRg st="2" end="2"/>
                                            </p:txEl>
                                          </p:spTgt>
                                        </p:tgtEl>
                                        <p:attrNameLst>
                                          <p:attrName>style.visibility</p:attrName>
                                        </p:attrNameLst>
                                      </p:cBhvr>
                                      <p:to>
                                        <p:strVal val="visible"/>
                                      </p:to>
                                    </p:set>
                                    <p:animEffect transition="in" filter="wipe(left)">
                                      <p:cBhvr additive="repl">
                                        <p:cTn id="12" dur="500"/>
                                        <p:tgtEl>
                                          <p:spTgt spid="55299">
                                            <p:txEl>
                                              <p:pRg st="2" end="2"/>
                                            </p:txEl>
                                          </p:spTgt>
                                        </p:tgtEl>
                                      </p:cBhvr>
                                    </p:animEffect>
                                  </p:childTnLst>
                                </p:cTn>
                              </p:par>
                            </p:childTnLst>
                          </p:cTn>
                        </p:par>
                        <p:par>
                          <p:cTn id="13" fill="hold" nodeType="afterGroup">
                            <p:stCondLst>
                              <p:cond delay="500"/>
                            </p:stCondLst>
                            <p:childTnLst>
                              <p:par>
                                <p:cTn id="14" presetID="1" presetClass="entr" fill="hold" nodeType="afterEffect">
                                  <p:stCondLst>
                                    <p:cond delay="0"/>
                                  </p:stCondLst>
                                  <p:childTnLst>
                                    <p:set>
                                      <p:cBhvr additive="repl">
                                        <p:cTn id="15" dur="1" fill="hold">
                                          <p:stCondLst>
                                            <p:cond delay="0"/>
                                          </p:stCondLst>
                                        </p:cTn>
                                        <p:tgtEl>
                                          <p:spTgt spid="55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1"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Water Conservation at Home</a:t>
            </a:r>
          </a:p>
        </p:txBody>
      </p:sp>
      <p:sp>
        <p:nvSpPr>
          <p:cNvPr id="56323"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People can conserve water by changing a few everyday habits and by using only the water that they need. Water-saving technology, such as low-flow toilets, can also help reduce household water use.</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To conserve water, many people water their lawns at night to reduce the amount of evaporation. Another way some people conserve water outside the home is by </a:t>
            </a:r>
            <a:r>
              <a:rPr lang="en-US" b="1" smtClean="0"/>
              <a:t>xeriscaping</a:t>
            </a:r>
            <a:r>
              <a:rPr lang="en-US" i="1" smtClean="0">
                <a:solidFill>
                  <a:srgbClr val="FFFFFF"/>
                </a:solidFill>
              </a:rPr>
              <a:t>,</a:t>
            </a:r>
            <a:r>
              <a:rPr lang="en-US" smtClean="0">
                <a:solidFill>
                  <a:srgbClr val="FFFFFF"/>
                </a:solidFill>
              </a:rPr>
              <a:t> or designing a landscape  that requires minimal water use.</a:t>
            </a:r>
          </a:p>
        </p:txBody>
      </p:sp>
      <p:sp>
        <p:nvSpPr>
          <p:cNvPr id="43014"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extLst>
      <p:ext uri="{BB962C8B-B14F-4D97-AF65-F5344CB8AC3E}">
        <p14:creationId xmlns:p14="http://schemas.microsoft.com/office/powerpoint/2010/main" val="31178342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6323">
                                            <p:txEl>
                                              <p:pRg st="0" end="0"/>
                                            </p:txEl>
                                          </p:spTgt>
                                        </p:tgtEl>
                                        <p:attrNameLst>
                                          <p:attrName>style.visibility</p:attrName>
                                        </p:attrNameLst>
                                      </p:cBhvr>
                                      <p:to>
                                        <p:strVal val="visible"/>
                                      </p:to>
                                    </p:set>
                                    <p:animEffect transition="in" filter="wipe(left)">
                                      <p:cBhvr additive="repl">
                                        <p:cTn id="7" dur="5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56323">
                                            <p:txEl>
                                              <p:pRg st="2" end="2"/>
                                            </p:txEl>
                                          </p:spTgt>
                                        </p:tgtEl>
                                        <p:attrNameLst>
                                          <p:attrName>style.visibility</p:attrName>
                                        </p:attrNameLst>
                                      </p:cBhvr>
                                      <p:to>
                                        <p:strVal val="visible"/>
                                      </p:to>
                                    </p:set>
                                    <p:animEffect transition="in" filter="wipe(left)">
                                      <p:cBhvr additive="repl">
                                        <p:cTn id="12" dur="500"/>
                                        <p:tgtEl>
                                          <p:spTgt spid="56323">
                                            <p:txEl>
                                              <p:pRg st="2" end="2"/>
                                            </p:txEl>
                                          </p:spTgt>
                                        </p:tgtEl>
                                      </p:cBhvr>
                                    </p:animEffect>
                                  </p:childTnLst>
                                </p:cTn>
                              </p:par>
                            </p:childTnLst>
                          </p:cTn>
                        </p:par>
                        <p:par>
                          <p:cTn id="13" fill="hold" nodeType="afterGroup">
                            <p:stCondLst>
                              <p:cond delay="500"/>
                            </p:stCondLst>
                            <p:childTnLst>
                              <p:par>
                                <p:cTn id="14" presetID="1" presetClass="entr" fill="hold" nodeType="afterEffect">
                                  <p:stCondLst>
                                    <p:cond delay="0"/>
                                  </p:stCondLst>
                                  <p:childTnLst>
                                    <p:set>
                                      <p:cBhvr additive="repl">
                                        <p:cTn id="15" dur="1" fill="hold">
                                          <p:stCondLst>
                                            <p:cond delay="0"/>
                                          </p:stCondLst>
                                        </p:cTn>
                                        <p:tgtEl>
                                          <p:spTgt spid="56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idx="4294967295"/>
          </p:nvPr>
        </p:nvSpPr>
        <p:spPr>
          <a:xfrm>
            <a:off x="685800" y="1012825"/>
            <a:ext cx="3581400" cy="947738"/>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Water Conservation at Home</a:t>
            </a:r>
          </a:p>
        </p:txBody>
      </p:sp>
      <p:sp>
        <p:nvSpPr>
          <p:cNvPr id="44036" name="Text Box 3"/>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pic>
        <p:nvPicPr>
          <p:cNvPr id="440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013" y="823913"/>
            <a:ext cx="2338387" cy="5289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3290790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59"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Solutions for the Future</a:t>
            </a:r>
          </a:p>
        </p:txBody>
      </p:sp>
      <p:sp>
        <p:nvSpPr>
          <p:cNvPr id="58371"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b="1" smtClean="0">
                <a:solidFill>
                  <a:srgbClr val="FFFFFF"/>
                </a:solidFill>
              </a:rPr>
              <a:t>Two possible solutions are:</a:t>
            </a:r>
          </a:p>
          <a:p>
            <a:pPr lvl="1">
              <a:spcBef>
                <a:spcPct val="0"/>
              </a:spcBef>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b="1" smtClean="0">
                <a:solidFill>
                  <a:srgbClr val="FFFFFF"/>
                </a:solidFill>
              </a:rPr>
              <a:t>Desalination</a:t>
            </a:r>
          </a:p>
          <a:p>
            <a:pPr lvl="1">
              <a:spcBef>
                <a:spcPct val="0"/>
              </a:spcBef>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b="1" smtClean="0">
                <a:solidFill>
                  <a:srgbClr val="FFFFFF"/>
                </a:solidFill>
              </a:rPr>
              <a:t>Transporting Fresh Water</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600" b="1" smtClean="0">
              <a:solidFill>
                <a:srgbClr val="FFFFFF"/>
              </a:solidFill>
            </a:endParaRPr>
          </a:p>
        </p:txBody>
      </p:sp>
      <p:sp>
        <p:nvSpPr>
          <p:cNvPr id="45062"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extLst>
      <p:ext uri="{BB962C8B-B14F-4D97-AF65-F5344CB8AC3E}">
        <p14:creationId xmlns:p14="http://schemas.microsoft.com/office/powerpoint/2010/main" val="30318733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8371">
                                            <p:txEl>
                                              <p:pRg st="0" end="0"/>
                                            </p:txEl>
                                          </p:spTgt>
                                        </p:tgtEl>
                                        <p:attrNameLst>
                                          <p:attrName>style.visibility</p:attrName>
                                        </p:attrNameLst>
                                      </p:cBhvr>
                                      <p:to>
                                        <p:strVal val="visible"/>
                                      </p:to>
                                    </p:set>
                                    <p:animEffect transition="in" filter="wipe(left)">
                                      <p:cBhvr additive="repl">
                                        <p:cTn id="7" dur="5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58371">
                                            <p:txEl>
                                              <p:pRg st="2" end="2"/>
                                            </p:txEl>
                                          </p:spTgt>
                                        </p:tgtEl>
                                        <p:attrNameLst>
                                          <p:attrName>style.visibility</p:attrName>
                                        </p:attrNameLst>
                                      </p:cBhvr>
                                      <p:to>
                                        <p:strVal val="visible"/>
                                      </p:to>
                                    </p:set>
                                    <p:animEffect transition="in" filter="wipe(left)">
                                      <p:cBhvr additive="repl">
                                        <p:cTn id="12" dur="500"/>
                                        <p:tgtEl>
                                          <p:spTgt spid="583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58371">
                                            <p:txEl>
                                              <p:pRg st="3" end="3"/>
                                            </p:txEl>
                                          </p:spTgt>
                                        </p:tgtEl>
                                        <p:attrNameLst>
                                          <p:attrName>style.visibility</p:attrName>
                                        </p:attrNameLst>
                                      </p:cBhvr>
                                      <p:to>
                                        <p:strVal val="visible"/>
                                      </p:to>
                                    </p:set>
                                    <p:animEffect transition="in" filter="wipe(left)">
                                      <p:cBhvr additive="repl">
                                        <p:cTn id="17" dur="500"/>
                                        <p:tgtEl>
                                          <p:spTgt spid="583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additive="repl">
                                        <p:cTn id="21" dur="1" fill="hold">
                                          <p:stCondLst>
                                            <p:cond delay="0"/>
                                          </p:stCondLst>
                                        </p:cTn>
                                        <p:tgtEl>
                                          <p:spTgt spid="58371">
                                            <p:txEl>
                                              <p:pRg st="4" end="4"/>
                                            </p:txEl>
                                          </p:spTgt>
                                        </p:tgtEl>
                                        <p:attrNameLst>
                                          <p:attrName>style.visibility</p:attrName>
                                        </p:attrNameLst>
                                      </p:cBhvr>
                                      <p:to>
                                        <p:strVal val="visible"/>
                                      </p:to>
                                    </p:set>
                                    <p:animEffect transition="in" filter="wipe(left)">
                                      <p:cBhvr additive="repl">
                                        <p:cTn id="22" dur="500"/>
                                        <p:tgtEl>
                                          <p:spTgt spid="58371">
                                            <p:txEl>
                                              <p:pRg st="4" end="4"/>
                                            </p:txEl>
                                          </p:spTgt>
                                        </p:tgtEl>
                                      </p:cBhvr>
                                    </p:animEffect>
                                  </p:childTnLst>
                                </p:cTn>
                              </p:par>
                            </p:childTnLst>
                          </p:cTn>
                        </p:par>
                        <p:par>
                          <p:cTn id="23" fill="hold" nodeType="afterGroup">
                            <p:stCondLst>
                              <p:cond delay="500"/>
                            </p:stCondLst>
                            <p:childTnLst>
                              <p:par>
                                <p:cTn id="24" presetID="1" presetClass="entr" fill="hold" nodeType="afterEffect">
                                  <p:stCondLst>
                                    <p:cond delay="0"/>
                                  </p:stCondLst>
                                  <p:childTnLst>
                                    <p:set>
                                      <p:cBhvr additive="repl">
                                        <p:cTn id="25" dur="1" fill="hold">
                                          <p:stCondLst>
                                            <p:cond delay="0"/>
                                          </p:stCondLst>
                                        </p:cTn>
                                        <p:tgtEl>
                                          <p:spTgt spid="58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3"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Desalination</a:t>
            </a:r>
          </a:p>
        </p:txBody>
      </p:sp>
      <p:sp>
        <p:nvSpPr>
          <p:cNvPr id="59395" name="Rectangle 3"/>
          <p:cNvSpPr>
            <a:spLocks noGrp="1" noChangeArrowheads="1"/>
          </p:cNvSpPr>
          <p:nvPr>
            <p:ph type="body" idx="4294967295"/>
          </p:nvPr>
        </p:nvSpPr>
        <p:spPr>
          <a:xfrm>
            <a:off x="762000" y="1890712"/>
            <a:ext cx="7772400" cy="4967288"/>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b="1" dirty="0" smtClean="0"/>
              <a:t>Desalination </a:t>
            </a:r>
            <a:r>
              <a:rPr lang="en-US" sz="3600" b="1" dirty="0" smtClean="0">
                <a:solidFill>
                  <a:srgbClr val="FFFFFF"/>
                </a:solidFill>
              </a:rPr>
              <a:t>is the process of removing salt from ocean water.</a:t>
            </a: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b="1" dirty="0" smtClean="0">
                <a:solidFill>
                  <a:srgbClr val="FFFFFF"/>
                </a:solidFill>
              </a:rPr>
              <a:t>Some countries in drier parts of the world, such as the Middle East, have built desalination plants to provide fresh water. </a:t>
            </a:r>
          </a:p>
        </p:txBody>
      </p:sp>
      <p:sp>
        <p:nvSpPr>
          <p:cNvPr id="46085" name="Rectangle 4"/>
          <p:cNvSpPr>
            <a:spLocks noChangeArrowheads="1"/>
          </p:cNvSpPr>
          <p:nvPr/>
        </p:nvSpPr>
        <p:spPr bwMode="auto">
          <a:xfrm>
            <a:off x="1035050" y="153988"/>
            <a:ext cx="20193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lgn="ctr" defTabSz="457200" eaLnBrk="0" fontAlgn="base" hangingPunct="0">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solidFill>
                  <a:srgbClr val="FFFFFF"/>
                </a:solidFill>
              </a:rPr>
              <a:t>Chapter 11</a:t>
            </a:r>
          </a:p>
        </p:txBody>
      </p:sp>
      <p:sp>
        <p:nvSpPr>
          <p:cNvPr id="46086"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extLst>
      <p:ext uri="{BB962C8B-B14F-4D97-AF65-F5344CB8AC3E}">
        <p14:creationId xmlns:p14="http://schemas.microsoft.com/office/powerpoint/2010/main" val="1798950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9395">
                                            <p:txEl>
                                              <p:pRg st="0" end="0"/>
                                            </p:txEl>
                                          </p:spTgt>
                                        </p:tgtEl>
                                        <p:attrNameLst>
                                          <p:attrName>style.visibility</p:attrName>
                                        </p:attrNameLst>
                                      </p:cBhvr>
                                      <p:to>
                                        <p:strVal val="visible"/>
                                      </p:to>
                                    </p:set>
                                    <p:animEffect transition="in" filter="wipe(left)">
                                      <p:cBhvr additive="repl">
                                        <p:cTn id="7" dur="5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59395">
                                            <p:txEl>
                                              <p:pRg st="1" end="1"/>
                                            </p:txEl>
                                          </p:spTgt>
                                        </p:tgtEl>
                                        <p:attrNameLst>
                                          <p:attrName>style.visibility</p:attrName>
                                        </p:attrNameLst>
                                      </p:cBhvr>
                                      <p:to>
                                        <p:strVal val="visible"/>
                                      </p:to>
                                    </p:set>
                                    <p:animEffect transition="in" filter="wipe(left)">
                                      <p:cBhvr additive="repl">
                                        <p:cTn id="12" dur="500"/>
                                        <p:tgtEl>
                                          <p:spTgt spid="59395">
                                            <p:txEl>
                                              <p:pRg st="1" end="1"/>
                                            </p:txEl>
                                          </p:spTgt>
                                        </p:tgtEl>
                                      </p:cBhvr>
                                    </p:animEffect>
                                  </p:childTnLst>
                                </p:cTn>
                              </p:par>
                            </p:childTnLst>
                          </p:cTn>
                        </p:par>
                        <p:par>
                          <p:cTn id="13" fill="hold" nodeType="afterGroup">
                            <p:stCondLst>
                              <p:cond delay="500"/>
                            </p:stCondLst>
                            <p:childTnLst>
                              <p:par>
                                <p:cTn id="14" presetID="1" presetClass="entr" fill="hold" nodeType="afterEffect">
                                  <p:stCondLst>
                                    <p:cond delay="0"/>
                                  </p:stCondLst>
                                  <p:childTnLst>
                                    <p:set>
                                      <p:cBhvr additive="repl">
                                        <p:cTn id="15" dur="1" fill="hold">
                                          <p:stCondLst>
                                            <p:cond delay="0"/>
                                          </p:stCondLst>
                                        </p:cTn>
                                        <p:tgtEl>
                                          <p:spTgt spid="59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Water Treatment</a:t>
            </a:r>
          </a:p>
        </p:txBody>
      </p:sp>
      <p:sp>
        <p:nvSpPr>
          <p:cNvPr id="41987"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A </a:t>
            </a:r>
            <a:r>
              <a:rPr lang="en-US" b="1" smtClean="0"/>
              <a:t>pathogen</a:t>
            </a:r>
            <a:r>
              <a:rPr lang="en-US" smtClean="0"/>
              <a:t> </a:t>
            </a:r>
            <a:r>
              <a:rPr lang="en-US" smtClean="0">
                <a:solidFill>
                  <a:srgbClr val="FFFFFF"/>
                </a:solidFill>
              </a:rPr>
              <a:t>is a virus, microorganism, or other substance that causes disease.</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Pathogens are found in water contaminated by sewage or animal feces, but can be removed with water treatment.</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There are several methods of treating water to make it potable. A common method includes both physical and chemical treatment.</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p:txBody>
      </p:sp>
      <p:sp>
        <p:nvSpPr>
          <p:cNvPr id="28678"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extLst>
      <p:ext uri="{BB962C8B-B14F-4D97-AF65-F5344CB8AC3E}">
        <p14:creationId xmlns:p14="http://schemas.microsoft.com/office/powerpoint/2010/main" val="15667853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41987">
                                            <p:txEl>
                                              <p:pRg st="0" end="0"/>
                                            </p:txEl>
                                          </p:spTgt>
                                        </p:tgtEl>
                                        <p:attrNameLst>
                                          <p:attrName>style.visibility</p:attrName>
                                        </p:attrNameLst>
                                      </p:cBhvr>
                                      <p:to>
                                        <p:strVal val="visible"/>
                                      </p:to>
                                    </p:set>
                                    <p:animEffect transition="in" filter="wipe(left)">
                                      <p:cBhvr additive="repl">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41987">
                                            <p:txEl>
                                              <p:pRg st="2" end="2"/>
                                            </p:txEl>
                                          </p:spTgt>
                                        </p:tgtEl>
                                        <p:attrNameLst>
                                          <p:attrName>style.visibility</p:attrName>
                                        </p:attrNameLst>
                                      </p:cBhvr>
                                      <p:to>
                                        <p:strVal val="visible"/>
                                      </p:to>
                                    </p:set>
                                    <p:animEffect transition="in" filter="wipe(left)">
                                      <p:cBhvr additive="repl">
                                        <p:cTn id="12" dur="500"/>
                                        <p:tgtEl>
                                          <p:spTgt spid="419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41987">
                                            <p:txEl>
                                              <p:pRg st="4" end="4"/>
                                            </p:txEl>
                                          </p:spTgt>
                                        </p:tgtEl>
                                        <p:attrNameLst>
                                          <p:attrName>style.visibility</p:attrName>
                                        </p:attrNameLst>
                                      </p:cBhvr>
                                      <p:to>
                                        <p:strVal val="visible"/>
                                      </p:to>
                                    </p:set>
                                    <p:animEffect transition="in" filter="wipe(left)">
                                      <p:cBhvr additive="repl">
                                        <p:cTn id="17" dur="500"/>
                                        <p:tgtEl>
                                          <p:spTgt spid="41987">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419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idx="4294967295"/>
          </p:nvPr>
        </p:nvSpPr>
        <p:spPr>
          <a:xfrm>
            <a:off x="685800" y="1155700"/>
            <a:ext cx="5662613" cy="519113"/>
          </a:xfrm>
        </p:spPr>
        <p:txBody>
          <a:bodyPr lIns="0" tIns="0" rIns="0" bIns="0"/>
          <a:lstStyle/>
          <a:p>
            <a:endParaRPr lang="en-US" smtClean="0"/>
          </a:p>
        </p:txBody>
      </p:sp>
      <p:sp>
        <p:nvSpPr>
          <p:cNvPr id="47107" name="Rectangle 2"/>
          <p:cNvSpPr>
            <a:spLocks noGrp="1" noChangeArrowheads="1"/>
          </p:cNvSpPr>
          <p:nvPr>
            <p:ph type="body" idx="4294967295"/>
          </p:nvPr>
        </p:nvSpPr>
        <p:spPr>
          <a:xfrm>
            <a:off x="711200" y="1828800"/>
            <a:ext cx="7770813" cy="4267200"/>
          </a:xfrm>
        </p:spPr>
        <p:txBody>
          <a:bodyPr lIns="0" tIns="0" rIns="0" bIns="0"/>
          <a:lstStyle/>
          <a:p>
            <a:pPr>
              <a:spcBef>
                <a:spcPct val="0"/>
              </a:spcBef>
            </a:pPr>
            <a:r>
              <a:rPr lang="en-US" sz="4000" b="1" smtClean="0">
                <a:solidFill>
                  <a:srgbClr val="FFFFFF"/>
                </a:solidFill>
              </a:rPr>
              <a:t>Most desalination plants heat salt water and collect the fresh water that evaporates.</a:t>
            </a:r>
          </a:p>
          <a:p>
            <a:pPr>
              <a:spcBef>
                <a:spcPct val="0"/>
              </a:spcBef>
            </a:pPr>
            <a:r>
              <a:rPr lang="en-US" sz="4000" b="1" smtClean="0">
                <a:solidFill>
                  <a:srgbClr val="FFFFFF"/>
                </a:solidFill>
              </a:rPr>
              <a:t>Because desalination consumes a lot of energy, the process is too expensive for many nations to consider.</a:t>
            </a:r>
          </a:p>
        </p:txBody>
      </p:sp>
    </p:spTree>
    <p:extLst>
      <p:ext uri="{BB962C8B-B14F-4D97-AF65-F5344CB8AC3E}">
        <p14:creationId xmlns:p14="http://schemas.microsoft.com/office/powerpoint/2010/main" val="429355707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1"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Transporting Water</a:t>
            </a:r>
          </a:p>
        </p:txBody>
      </p:sp>
      <p:sp>
        <p:nvSpPr>
          <p:cNvPr id="61443"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In some areas of the world where freshwater resources are not adequate, water can be transported from other regions.</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For example, ships regularly travel from the mainland to the Greek islands towing enormous plastic bags full of fresh water. The ships anchor in port, and fresh water is then pumped onto the islands.</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p:txBody>
      </p:sp>
      <p:sp>
        <p:nvSpPr>
          <p:cNvPr id="48134"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extLst>
      <p:ext uri="{BB962C8B-B14F-4D97-AF65-F5344CB8AC3E}">
        <p14:creationId xmlns:p14="http://schemas.microsoft.com/office/powerpoint/2010/main" val="20664395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61443">
                                            <p:txEl>
                                              <p:pRg st="0" end="0"/>
                                            </p:txEl>
                                          </p:spTgt>
                                        </p:tgtEl>
                                        <p:attrNameLst>
                                          <p:attrName>style.visibility</p:attrName>
                                        </p:attrNameLst>
                                      </p:cBhvr>
                                      <p:to>
                                        <p:strVal val="visible"/>
                                      </p:to>
                                    </p:set>
                                    <p:animEffect transition="in" filter="wipe(left)">
                                      <p:cBhvr additive="repl">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61443">
                                            <p:txEl>
                                              <p:pRg st="2" end="2"/>
                                            </p:txEl>
                                          </p:spTgt>
                                        </p:tgtEl>
                                        <p:attrNameLst>
                                          <p:attrName>style.visibility</p:attrName>
                                        </p:attrNameLst>
                                      </p:cBhvr>
                                      <p:to>
                                        <p:strVal val="visible"/>
                                      </p:to>
                                    </p:set>
                                    <p:animEffect transition="in" filter="wipe(left)">
                                      <p:cBhvr additive="repl">
                                        <p:cTn id="12" dur="500"/>
                                        <p:tgtEl>
                                          <p:spTgt spid="61443">
                                            <p:txEl>
                                              <p:pRg st="2" end="2"/>
                                            </p:txEl>
                                          </p:spTgt>
                                        </p:tgtEl>
                                      </p:cBhvr>
                                    </p:animEffect>
                                  </p:childTnLst>
                                </p:cTn>
                              </p:par>
                            </p:childTnLst>
                          </p:cTn>
                        </p:par>
                        <p:par>
                          <p:cTn id="13" fill="hold" nodeType="afterGroup">
                            <p:stCondLst>
                              <p:cond delay="500"/>
                            </p:stCondLst>
                            <p:childTnLst>
                              <p:par>
                                <p:cTn id="14" presetID="1" presetClass="entr" fill="hold" nodeType="afterEffect">
                                  <p:stCondLst>
                                    <p:cond delay="0"/>
                                  </p:stCondLst>
                                  <p:childTnLst>
                                    <p:set>
                                      <p:cBhvr additive="repl">
                                        <p:cTn id="15" dur="1" fill="hold">
                                          <p:stCondLst>
                                            <p:cond delay="0"/>
                                          </p:stCondLst>
                                        </p:cTn>
                                        <p:tgtEl>
                                          <p:spTgt spid="61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5"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Transporting Water</a:t>
            </a:r>
          </a:p>
        </p:txBody>
      </p:sp>
      <p:sp>
        <p:nvSpPr>
          <p:cNvPr id="62467"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This bag solution is also being considered in the United States, where almost half of the available fresh water is in Alaska.</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Because 76 percent of the Earth’s fresh water is frozen in icecaps, icebergs are another potential freshwater source.</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For years, people have considered towing icebergs to communities that lack fresh water. But an efficient way to tow icebergs is yet to be discovered.</a:t>
            </a:r>
          </a:p>
        </p:txBody>
      </p:sp>
      <p:sp>
        <p:nvSpPr>
          <p:cNvPr id="49158"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extLst>
      <p:ext uri="{BB962C8B-B14F-4D97-AF65-F5344CB8AC3E}">
        <p14:creationId xmlns:p14="http://schemas.microsoft.com/office/powerpoint/2010/main" val="28639395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62467">
                                            <p:txEl>
                                              <p:pRg st="0" end="0"/>
                                            </p:txEl>
                                          </p:spTgt>
                                        </p:tgtEl>
                                        <p:attrNameLst>
                                          <p:attrName>style.visibility</p:attrName>
                                        </p:attrNameLst>
                                      </p:cBhvr>
                                      <p:to>
                                        <p:strVal val="visible"/>
                                      </p:to>
                                    </p:set>
                                    <p:animEffect transition="in" filter="wipe(left)">
                                      <p:cBhvr additive="repl">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62467">
                                            <p:txEl>
                                              <p:pRg st="2" end="2"/>
                                            </p:txEl>
                                          </p:spTgt>
                                        </p:tgtEl>
                                        <p:attrNameLst>
                                          <p:attrName>style.visibility</p:attrName>
                                        </p:attrNameLst>
                                      </p:cBhvr>
                                      <p:to>
                                        <p:strVal val="visible"/>
                                      </p:to>
                                    </p:set>
                                    <p:animEffect transition="in" filter="wipe(left)">
                                      <p:cBhvr additive="repl">
                                        <p:cTn id="12" dur="500"/>
                                        <p:tgtEl>
                                          <p:spTgt spid="624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62467">
                                            <p:txEl>
                                              <p:pRg st="4" end="4"/>
                                            </p:txEl>
                                          </p:spTgt>
                                        </p:tgtEl>
                                        <p:attrNameLst>
                                          <p:attrName>style.visibility</p:attrName>
                                        </p:attrNameLst>
                                      </p:cBhvr>
                                      <p:to>
                                        <p:strVal val="visible"/>
                                      </p:to>
                                    </p:set>
                                    <p:animEffect transition="in" filter="wipe(left)">
                                      <p:cBhvr additive="repl">
                                        <p:cTn id="17" dur="500"/>
                                        <p:tgtEl>
                                          <p:spTgt spid="62467">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62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3"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Water Pollution</a:t>
            </a:r>
          </a:p>
        </p:txBody>
      </p:sp>
      <p:sp>
        <p:nvSpPr>
          <p:cNvPr id="64515"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smtClean="0"/>
              <a:t>Water pollution </a:t>
            </a:r>
            <a:r>
              <a:rPr lang="en-US" smtClean="0">
                <a:solidFill>
                  <a:srgbClr val="FFFFFF"/>
                </a:solidFill>
              </a:rPr>
              <a:t>is the introduction into water of waste matter or chemicals that are harmful to organisms living in the water or to those that drink or are exposed to the water.</a:t>
            </a:r>
          </a:p>
          <a:p>
            <a:pPr>
              <a:lnSpc>
                <a:spcPct val="90000"/>
              </a:lnSpc>
              <a:spcBef>
                <a:spcPct val="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Almost all of the ways that we use water contribute to water pollution.</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However, the two underlying causes of water pollution are industrialization and rapid human population growth.</a:t>
            </a:r>
          </a:p>
          <a:p>
            <a:pPr>
              <a:lnSpc>
                <a:spcPct val="90000"/>
              </a:lnSpc>
              <a:spcBef>
                <a:spcPct val="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p:txBody>
      </p:sp>
      <p:sp>
        <p:nvSpPr>
          <p:cNvPr id="51206"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8498922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64515">
                                            <p:txEl>
                                              <p:pRg st="0" end="0"/>
                                            </p:txEl>
                                          </p:spTgt>
                                        </p:tgtEl>
                                        <p:attrNameLst>
                                          <p:attrName>style.visibility</p:attrName>
                                        </p:attrNameLst>
                                      </p:cBhvr>
                                      <p:to>
                                        <p:strVal val="visible"/>
                                      </p:to>
                                    </p:set>
                                    <p:animEffect transition="in" filter="wipe(left)">
                                      <p:cBhvr additive="repl">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64515">
                                            <p:txEl>
                                              <p:pRg st="2" end="2"/>
                                            </p:txEl>
                                          </p:spTgt>
                                        </p:tgtEl>
                                        <p:attrNameLst>
                                          <p:attrName>style.visibility</p:attrName>
                                        </p:attrNameLst>
                                      </p:cBhvr>
                                      <p:to>
                                        <p:strVal val="visible"/>
                                      </p:to>
                                    </p:set>
                                    <p:animEffect transition="in" filter="wipe(left)">
                                      <p:cBhvr additive="repl">
                                        <p:cTn id="12" dur="500"/>
                                        <p:tgtEl>
                                          <p:spTgt spid="645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64515">
                                            <p:txEl>
                                              <p:pRg st="4" end="4"/>
                                            </p:txEl>
                                          </p:spTgt>
                                        </p:tgtEl>
                                        <p:attrNameLst>
                                          <p:attrName>style.visibility</p:attrName>
                                        </p:attrNameLst>
                                      </p:cBhvr>
                                      <p:to>
                                        <p:strVal val="visible"/>
                                      </p:to>
                                    </p:set>
                                    <p:animEffect transition="in" filter="wipe(left)">
                                      <p:cBhvr additive="repl">
                                        <p:cTn id="17" dur="500"/>
                                        <p:tgtEl>
                                          <p:spTgt spid="64515">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64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7"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Water Pollution</a:t>
            </a:r>
          </a:p>
        </p:txBody>
      </p:sp>
      <p:sp>
        <p:nvSpPr>
          <p:cNvPr id="65539"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Developed countries have made great strides in cleaning up many polluted water supplies, but some water is still dangerously polluted.</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In developing parts of the world, water pollution is a big problem because often the only water available for drinking in the these countries is polluted with sewage and agriculture runoff, which can spread waterborne diseases.</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Water pollution comes from two types of sources: point and nonpoint sources.</a:t>
            </a:r>
          </a:p>
        </p:txBody>
      </p:sp>
      <p:sp>
        <p:nvSpPr>
          <p:cNvPr id="52230"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20974518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65539">
                                            <p:txEl>
                                              <p:pRg st="0" end="0"/>
                                            </p:txEl>
                                          </p:spTgt>
                                        </p:tgtEl>
                                        <p:attrNameLst>
                                          <p:attrName>style.visibility</p:attrName>
                                        </p:attrNameLst>
                                      </p:cBhvr>
                                      <p:to>
                                        <p:strVal val="visible"/>
                                      </p:to>
                                    </p:set>
                                    <p:animEffect transition="in" filter="wipe(left)">
                                      <p:cBhvr additive="repl">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65539">
                                            <p:txEl>
                                              <p:pRg st="2" end="2"/>
                                            </p:txEl>
                                          </p:spTgt>
                                        </p:tgtEl>
                                        <p:attrNameLst>
                                          <p:attrName>style.visibility</p:attrName>
                                        </p:attrNameLst>
                                      </p:cBhvr>
                                      <p:to>
                                        <p:strVal val="visible"/>
                                      </p:to>
                                    </p:set>
                                    <p:animEffect transition="in" filter="wipe(left)">
                                      <p:cBhvr additive="repl">
                                        <p:cTn id="12" dur="500"/>
                                        <p:tgtEl>
                                          <p:spTgt spid="655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65539">
                                            <p:txEl>
                                              <p:pRg st="4" end="4"/>
                                            </p:txEl>
                                          </p:spTgt>
                                        </p:tgtEl>
                                        <p:attrNameLst>
                                          <p:attrName>style.visibility</p:attrName>
                                        </p:attrNameLst>
                                      </p:cBhvr>
                                      <p:to>
                                        <p:strVal val="visible"/>
                                      </p:to>
                                    </p:set>
                                    <p:animEffect transition="in" filter="wipe(left)">
                                      <p:cBhvr additive="repl">
                                        <p:cTn id="17" dur="500"/>
                                        <p:tgtEl>
                                          <p:spTgt spid="65539">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65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1"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Point-Source Pollution</a:t>
            </a:r>
          </a:p>
        </p:txBody>
      </p:sp>
      <p:sp>
        <p:nvSpPr>
          <p:cNvPr id="66563"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When you think of water pollution, you probably think of a single source, such as a factory, a wastewater treatment plant, or a leaking oil tanker. These are all examples of point-source pollution.</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smtClean="0"/>
              <a:t>Point-source pollution</a:t>
            </a:r>
            <a:r>
              <a:rPr lang="en-US" smtClean="0"/>
              <a:t> </a:t>
            </a:r>
            <a:r>
              <a:rPr lang="en-US" smtClean="0">
                <a:solidFill>
                  <a:srgbClr val="FFFFFF"/>
                </a:solidFill>
              </a:rPr>
              <a:t>is pollution that comes from a specific site.</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Although point-source pollution can often be identified and traced to a source, enforcing cleanup is sometimes difficult.</a:t>
            </a:r>
          </a:p>
        </p:txBody>
      </p:sp>
      <p:sp>
        <p:nvSpPr>
          <p:cNvPr id="53254"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34063635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66563">
                                            <p:txEl>
                                              <p:pRg st="0" end="0"/>
                                            </p:txEl>
                                          </p:spTgt>
                                        </p:tgtEl>
                                        <p:attrNameLst>
                                          <p:attrName>style.visibility</p:attrName>
                                        </p:attrNameLst>
                                      </p:cBhvr>
                                      <p:to>
                                        <p:strVal val="visible"/>
                                      </p:to>
                                    </p:set>
                                    <p:animEffect transition="in" filter="wipe(left)">
                                      <p:cBhvr additive="repl">
                                        <p:cTn id="7" dur="500"/>
                                        <p:tgtEl>
                                          <p:spTgt spid="66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66563">
                                            <p:txEl>
                                              <p:pRg st="2" end="2"/>
                                            </p:txEl>
                                          </p:spTgt>
                                        </p:tgtEl>
                                        <p:attrNameLst>
                                          <p:attrName>style.visibility</p:attrName>
                                        </p:attrNameLst>
                                      </p:cBhvr>
                                      <p:to>
                                        <p:strVal val="visible"/>
                                      </p:to>
                                    </p:set>
                                    <p:animEffect transition="in" filter="wipe(left)">
                                      <p:cBhvr additive="repl">
                                        <p:cTn id="12" dur="500"/>
                                        <p:tgtEl>
                                          <p:spTgt spid="665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66563">
                                            <p:txEl>
                                              <p:pRg st="4" end="4"/>
                                            </p:txEl>
                                          </p:spTgt>
                                        </p:tgtEl>
                                        <p:attrNameLst>
                                          <p:attrName>style.visibility</p:attrName>
                                        </p:attrNameLst>
                                      </p:cBhvr>
                                      <p:to>
                                        <p:strVal val="visible"/>
                                      </p:to>
                                    </p:set>
                                    <p:animEffect transition="in" filter="wipe(left)">
                                      <p:cBhvr additive="repl">
                                        <p:cTn id="17" dur="500"/>
                                        <p:tgtEl>
                                          <p:spTgt spid="66563">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66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5"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Nonpoint-Source Pollution</a:t>
            </a:r>
          </a:p>
        </p:txBody>
      </p:sp>
      <p:sp>
        <p:nvSpPr>
          <p:cNvPr id="67587"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smtClean="0"/>
              <a:t>Non-point source pollution </a:t>
            </a:r>
            <a:r>
              <a:rPr lang="en-US" smtClean="0">
                <a:solidFill>
                  <a:srgbClr val="FFFFFF"/>
                </a:solidFill>
              </a:rPr>
              <a:t>is pollution that comes from many sources rather than from a single specific site. An example is pollution that reaches a body of water from streets and storm sewers.</a:t>
            </a:r>
          </a:p>
          <a:p>
            <a:pPr>
              <a:spcBef>
                <a:spcPct val="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The accumulation of small mounts of water pollution from many sources is a major pollution problem.</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Controlling nonpoint-source pollution depends to a great extent on public awareness of the effects of activities such as spraying lawn chemicals.</a:t>
            </a:r>
          </a:p>
        </p:txBody>
      </p:sp>
      <p:sp>
        <p:nvSpPr>
          <p:cNvPr id="54278"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28237685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67587">
                                            <p:txEl>
                                              <p:pRg st="0" end="0"/>
                                            </p:txEl>
                                          </p:spTgt>
                                        </p:tgtEl>
                                        <p:attrNameLst>
                                          <p:attrName>style.visibility</p:attrName>
                                        </p:attrNameLst>
                                      </p:cBhvr>
                                      <p:to>
                                        <p:strVal val="visible"/>
                                      </p:to>
                                    </p:set>
                                    <p:animEffect transition="in" filter="wipe(left)">
                                      <p:cBhvr additive="repl">
                                        <p:cTn id="7" dur="5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67587">
                                            <p:txEl>
                                              <p:pRg st="2" end="2"/>
                                            </p:txEl>
                                          </p:spTgt>
                                        </p:tgtEl>
                                        <p:attrNameLst>
                                          <p:attrName>style.visibility</p:attrName>
                                        </p:attrNameLst>
                                      </p:cBhvr>
                                      <p:to>
                                        <p:strVal val="visible"/>
                                      </p:to>
                                    </p:set>
                                    <p:animEffect transition="in" filter="wipe(left)">
                                      <p:cBhvr additive="repl">
                                        <p:cTn id="12" dur="500"/>
                                        <p:tgtEl>
                                          <p:spTgt spid="675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67587">
                                            <p:txEl>
                                              <p:pRg st="4" end="4"/>
                                            </p:txEl>
                                          </p:spTgt>
                                        </p:tgtEl>
                                        <p:attrNameLst>
                                          <p:attrName>style.visibility</p:attrName>
                                        </p:attrNameLst>
                                      </p:cBhvr>
                                      <p:to>
                                        <p:strVal val="visible"/>
                                      </p:to>
                                    </p:set>
                                    <p:animEffect transition="in" filter="wipe(left)">
                                      <p:cBhvr additive="repl">
                                        <p:cTn id="17" dur="500"/>
                                        <p:tgtEl>
                                          <p:spTgt spid="67587">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67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idx="4294967295"/>
          </p:nvPr>
        </p:nvSpPr>
        <p:spPr>
          <a:xfrm>
            <a:off x="685800" y="990600"/>
            <a:ext cx="7391400" cy="6096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Point and Nonpoint Sources of Pollution</a:t>
            </a:r>
          </a:p>
        </p:txBody>
      </p:sp>
      <p:sp>
        <p:nvSpPr>
          <p:cNvPr id="55300" name="Text Box 3"/>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pic>
        <p:nvPicPr>
          <p:cNvPr id="553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36750"/>
            <a:ext cx="2530475" cy="334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3" y="1566863"/>
            <a:ext cx="2614612" cy="449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6459971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16063"/>
            <a:ext cx="7772400" cy="4656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3" name="Rectangle 2"/>
          <p:cNvSpPr>
            <a:spLocks noGrp="1" noChangeArrowheads="1"/>
          </p:cNvSpPr>
          <p:nvPr>
            <p:ph type="title" idx="4294967295"/>
          </p:nvPr>
        </p:nvSpPr>
        <p:spPr>
          <a:xfrm>
            <a:off x="685800" y="914400"/>
            <a:ext cx="5664200" cy="6096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Principal Water Pollutants</a:t>
            </a:r>
          </a:p>
        </p:txBody>
      </p:sp>
      <p:sp>
        <p:nvSpPr>
          <p:cNvPr id="56325" name="Text Box 4"/>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80457157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7"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Wastewater</a:t>
            </a:r>
          </a:p>
        </p:txBody>
      </p:sp>
      <p:sp>
        <p:nvSpPr>
          <p:cNvPr id="70659"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After water flows down the drain in the sink, it usually flows through a series of sewage pipes that carry it, along with all the other wastewater in your community, to a wastewater treatment plant.</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smtClean="0"/>
              <a:t>Wastewater</a:t>
            </a:r>
            <a:r>
              <a:rPr lang="en-US" smtClean="0"/>
              <a:t> </a:t>
            </a:r>
            <a:r>
              <a:rPr lang="en-US" smtClean="0">
                <a:solidFill>
                  <a:srgbClr val="FFFFFF"/>
                </a:solidFill>
              </a:rPr>
              <a:t>is water that contains wastes from homes or industry.</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At a wastewater treatment plant, water is filtered and treated to make the water clean enough to return to a river or lake.</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p:txBody>
      </p:sp>
      <p:sp>
        <p:nvSpPr>
          <p:cNvPr id="57350"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9414869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70659">
                                            <p:txEl>
                                              <p:pRg st="0" end="0"/>
                                            </p:txEl>
                                          </p:spTgt>
                                        </p:tgtEl>
                                        <p:attrNameLst>
                                          <p:attrName>style.visibility</p:attrName>
                                        </p:attrNameLst>
                                      </p:cBhvr>
                                      <p:to>
                                        <p:strVal val="visible"/>
                                      </p:to>
                                    </p:set>
                                    <p:animEffect transition="in" filter="wipe(left)">
                                      <p:cBhvr additive="repl">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70659">
                                            <p:txEl>
                                              <p:pRg st="2" end="2"/>
                                            </p:txEl>
                                          </p:spTgt>
                                        </p:tgtEl>
                                        <p:attrNameLst>
                                          <p:attrName>style.visibility</p:attrName>
                                        </p:attrNameLst>
                                      </p:cBhvr>
                                      <p:to>
                                        <p:strVal val="visible"/>
                                      </p:to>
                                    </p:set>
                                    <p:animEffect transition="in" filter="wipe(left)">
                                      <p:cBhvr additive="repl">
                                        <p:cTn id="12" dur="500"/>
                                        <p:tgtEl>
                                          <p:spTgt spid="706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70659">
                                            <p:txEl>
                                              <p:pRg st="4" end="4"/>
                                            </p:txEl>
                                          </p:spTgt>
                                        </p:tgtEl>
                                        <p:attrNameLst>
                                          <p:attrName>style.visibility</p:attrName>
                                        </p:attrNameLst>
                                      </p:cBhvr>
                                      <p:to>
                                        <p:strVal val="visible"/>
                                      </p:to>
                                    </p:set>
                                    <p:animEffect transition="in" filter="wipe(left)">
                                      <p:cBhvr additive="repl">
                                        <p:cTn id="17" dur="500"/>
                                        <p:tgtEl>
                                          <p:spTgt spid="70659">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70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5038"/>
            <a:ext cx="9144000" cy="5922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9" name="Rectangle 2"/>
          <p:cNvSpPr>
            <a:spLocks noGrp="1" noChangeArrowheads="1"/>
          </p:cNvSpPr>
          <p:nvPr>
            <p:ph type="title" idx="4294967295"/>
          </p:nvPr>
        </p:nvSpPr>
        <p:spPr>
          <a:xfrm>
            <a:off x="3200400" y="1600200"/>
            <a:ext cx="5257800" cy="6858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smtClean="0"/>
              <a:t>Drinking-Water Treatment</a:t>
            </a:r>
          </a:p>
        </p:txBody>
      </p:sp>
      <p:sp>
        <p:nvSpPr>
          <p:cNvPr id="29701" name="Text Box 4"/>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extLst>
      <p:ext uri="{BB962C8B-B14F-4D97-AF65-F5344CB8AC3E}">
        <p14:creationId xmlns:p14="http://schemas.microsoft.com/office/powerpoint/2010/main" val="422648167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1"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Treating Wastewater</a:t>
            </a:r>
          </a:p>
        </p:txBody>
      </p:sp>
      <p:sp>
        <p:nvSpPr>
          <p:cNvPr id="71683"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Most of the wastewater from homes contains biodegradable material that can be broken down by living organisms. </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For example, wastewater from toilets and kitchen sinks contains animal and plant wastes, paper, and soap, all of which are biodegradable.</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But, some household and industrial water and some storm-water runoff contains toxic substances that cannot be removed by the standard treatment.</a:t>
            </a:r>
          </a:p>
        </p:txBody>
      </p:sp>
      <p:sp>
        <p:nvSpPr>
          <p:cNvPr id="58374"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7002871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71683">
                                            <p:txEl>
                                              <p:pRg st="0" end="0"/>
                                            </p:txEl>
                                          </p:spTgt>
                                        </p:tgtEl>
                                        <p:attrNameLst>
                                          <p:attrName>style.visibility</p:attrName>
                                        </p:attrNameLst>
                                      </p:cBhvr>
                                      <p:to>
                                        <p:strVal val="visible"/>
                                      </p:to>
                                    </p:set>
                                    <p:animEffect transition="in" filter="wipe(left)">
                                      <p:cBhvr additive="repl">
                                        <p:cTn id="7" dur="5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71683">
                                            <p:txEl>
                                              <p:pRg st="2" end="2"/>
                                            </p:txEl>
                                          </p:spTgt>
                                        </p:tgtEl>
                                        <p:attrNameLst>
                                          <p:attrName>style.visibility</p:attrName>
                                        </p:attrNameLst>
                                      </p:cBhvr>
                                      <p:to>
                                        <p:strVal val="visible"/>
                                      </p:to>
                                    </p:set>
                                    <p:animEffect transition="in" filter="wipe(left)">
                                      <p:cBhvr additive="repl">
                                        <p:cTn id="12" dur="500"/>
                                        <p:tgtEl>
                                          <p:spTgt spid="716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71683">
                                            <p:txEl>
                                              <p:pRg st="4" end="4"/>
                                            </p:txEl>
                                          </p:spTgt>
                                        </p:tgtEl>
                                        <p:attrNameLst>
                                          <p:attrName>style.visibility</p:attrName>
                                        </p:attrNameLst>
                                      </p:cBhvr>
                                      <p:to>
                                        <p:strVal val="visible"/>
                                      </p:to>
                                    </p:set>
                                    <p:animEffect transition="in" filter="wipe(left)">
                                      <p:cBhvr additive="repl">
                                        <p:cTn id="17" dur="500"/>
                                        <p:tgtEl>
                                          <p:spTgt spid="71683">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71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1497013"/>
            <a:ext cx="6111875" cy="4641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5" name="Rectangle 2"/>
          <p:cNvSpPr>
            <a:spLocks noGrp="1" noChangeArrowheads="1"/>
          </p:cNvSpPr>
          <p:nvPr>
            <p:ph type="title" idx="4294967295"/>
          </p:nvPr>
        </p:nvSpPr>
        <p:spPr>
          <a:xfrm>
            <a:off x="685800" y="914400"/>
            <a:ext cx="5664200" cy="6096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Wastewater Treatment Process</a:t>
            </a:r>
          </a:p>
        </p:txBody>
      </p:sp>
      <p:sp>
        <p:nvSpPr>
          <p:cNvPr id="59397" name="Text Box 4"/>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393467608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19"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Sewage Sludge</a:t>
            </a:r>
          </a:p>
        </p:txBody>
      </p:sp>
      <p:sp>
        <p:nvSpPr>
          <p:cNvPr id="73731"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One of the products of wastewater treatment is sewage sludge, the solid material that remains after treatment.</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When sludge contains dangerous concentrations of toxic chemicals, it must be disposed of as hazardous waste. It is often incinerated, and then the ash is buried in a secure landfill.</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Sludge can be an expensive burden to cities as the volume of sludge that has to be disposed of every year is enormous.</a:t>
            </a:r>
          </a:p>
        </p:txBody>
      </p:sp>
      <p:sp>
        <p:nvSpPr>
          <p:cNvPr id="60422"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12024430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73731">
                                            <p:txEl>
                                              <p:pRg st="0" end="0"/>
                                            </p:txEl>
                                          </p:spTgt>
                                        </p:tgtEl>
                                        <p:attrNameLst>
                                          <p:attrName>style.visibility</p:attrName>
                                        </p:attrNameLst>
                                      </p:cBhvr>
                                      <p:to>
                                        <p:strVal val="visible"/>
                                      </p:to>
                                    </p:set>
                                    <p:animEffect transition="in" filter="wipe(left)">
                                      <p:cBhvr additive="repl">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73731">
                                            <p:txEl>
                                              <p:pRg st="2" end="2"/>
                                            </p:txEl>
                                          </p:spTgt>
                                        </p:tgtEl>
                                        <p:attrNameLst>
                                          <p:attrName>style.visibility</p:attrName>
                                        </p:attrNameLst>
                                      </p:cBhvr>
                                      <p:to>
                                        <p:strVal val="visible"/>
                                      </p:to>
                                    </p:set>
                                    <p:animEffect transition="in" filter="wipe(left)">
                                      <p:cBhvr additive="repl">
                                        <p:cTn id="12" dur="500"/>
                                        <p:tgtEl>
                                          <p:spTgt spid="737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73731">
                                            <p:txEl>
                                              <p:pRg st="4" end="4"/>
                                            </p:txEl>
                                          </p:spTgt>
                                        </p:tgtEl>
                                        <p:attrNameLst>
                                          <p:attrName>style.visibility</p:attrName>
                                        </p:attrNameLst>
                                      </p:cBhvr>
                                      <p:to>
                                        <p:strVal val="visible"/>
                                      </p:to>
                                    </p:set>
                                    <p:animEffect transition="in" filter="wipe(left)">
                                      <p:cBhvr additive="repl">
                                        <p:cTn id="17" dur="500"/>
                                        <p:tgtEl>
                                          <p:spTgt spid="73731">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73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3"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Sewage Sludge</a:t>
            </a:r>
          </a:p>
        </p:txBody>
      </p:sp>
      <p:sp>
        <p:nvSpPr>
          <p:cNvPr id="74755"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The problem of sewage sludge disposal has prompted many communities to look for new uses for this waste. </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If the toxicity of sludge can be reduced to safe levels, it can be used as a fertilizer. </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In another process, sludge is combined with clay to make bricks that can be used in buildings.</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p:txBody>
      </p:sp>
      <p:sp>
        <p:nvSpPr>
          <p:cNvPr id="61446"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22582576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74755">
                                            <p:txEl>
                                              <p:pRg st="0" end="0"/>
                                            </p:txEl>
                                          </p:spTgt>
                                        </p:tgtEl>
                                        <p:attrNameLst>
                                          <p:attrName>style.visibility</p:attrName>
                                        </p:attrNameLst>
                                      </p:cBhvr>
                                      <p:to>
                                        <p:strVal val="visible"/>
                                      </p:to>
                                    </p:set>
                                    <p:animEffect transition="in" filter="wipe(left)">
                                      <p:cBhvr additive="repl">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74755">
                                            <p:txEl>
                                              <p:pRg st="2" end="2"/>
                                            </p:txEl>
                                          </p:spTgt>
                                        </p:tgtEl>
                                        <p:attrNameLst>
                                          <p:attrName>style.visibility</p:attrName>
                                        </p:attrNameLst>
                                      </p:cBhvr>
                                      <p:to>
                                        <p:strVal val="visible"/>
                                      </p:to>
                                    </p:set>
                                    <p:animEffect transition="in" filter="wipe(left)">
                                      <p:cBhvr additive="repl">
                                        <p:cTn id="12" dur="500"/>
                                        <p:tgtEl>
                                          <p:spTgt spid="747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74755">
                                            <p:txEl>
                                              <p:pRg st="4" end="4"/>
                                            </p:txEl>
                                          </p:spTgt>
                                        </p:tgtEl>
                                        <p:attrNameLst>
                                          <p:attrName>style.visibility</p:attrName>
                                        </p:attrNameLst>
                                      </p:cBhvr>
                                      <p:to>
                                        <p:strVal val="visible"/>
                                      </p:to>
                                    </p:set>
                                    <p:animEffect transition="in" filter="wipe(left)">
                                      <p:cBhvr additive="repl">
                                        <p:cTn id="17" dur="500"/>
                                        <p:tgtEl>
                                          <p:spTgt spid="74755">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74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7"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Artificial Eutrophication</a:t>
            </a:r>
          </a:p>
        </p:txBody>
      </p:sp>
      <p:sp>
        <p:nvSpPr>
          <p:cNvPr id="75779"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Most nutrients in water come from organic matter, such as leaves and animal waste, that is broken down into mineral nutrients by decomposers such as bacteria and fungi.</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Nutrients are an essential part of any aquatic ecosystem, but when lakes and slow-moving streams contain an abundance of nutrients, they are eutrophic.</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p:txBody>
      </p:sp>
      <p:sp>
        <p:nvSpPr>
          <p:cNvPr id="62470"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6328165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75779">
                                            <p:txEl>
                                              <p:pRg st="0" end="0"/>
                                            </p:txEl>
                                          </p:spTgt>
                                        </p:tgtEl>
                                        <p:attrNameLst>
                                          <p:attrName>style.visibility</p:attrName>
                                        </p:attrNameLst>
                                      </p:cBhvr>
                                      <p:to>
                                        <p:strVal val="visible"/>
                                      </p:to>
                                    </p:set>
                                    <p:animEffect transition="in" filter="wipe(left)">
                                      <p:cBhvr additive="repl">
                                        <p:cTn id="7" dur="500"/>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75779">
                                            <p:txEl>
                                              <p:pRg st="2" end="2"/>
                                            </p:txEl>
                                          </p:spTgt>
                                        </p:tgtEl>
                                        <p:attrNameLst>
                                          <p:attrName>style.visibility</p:attrName>
                                        </p:attrNameLst>
                                      </p:cBhvr>
                                      <p:to>
                                        <p:strVal val="visible"/>
                                      </p:to>
                                    </p:set>
                                    <p:animEffect transition="in" filter="wipe(left)">
                                      <p:cBhvr additive="repl">
                                        <p:cTn id="12" dur="500"/>
                                        <p:tgtEl>
                                          <p:spTgt spid="75779">
                                            <p:txEl>
                                              <p:pRg st="2" end="2"/>
                                            </p:txEl>
                                          </p:spTgt>
                                        </p:tgtEl>
                                      </p:cBhvr>
                                    </p:animEffect>
                                  </p:childTnLst>
                                </p:cTn>
                              </p:par>
                            </p:childTnLst>
                          </p:cTn>
                        </p:par>
                        <p:par>
                          <p:cTn id="13" fill="hold" nodeType="afterGroup">
                            <p:stCondLst>
                              <p:cond delay="500"/>
                            </p:stCondLst>
                            <p:childTnLst>
                              <p:par>
                                <p:cTn id="14" presetID="1" presetClass="entr" fill="hold" nodeType="afterEffect">
                                  <p:stCondLst>
                                    <p:cond delay="0"/>
                                  </p:stCondLst>
                                  <p:childTnLst>
                                    <p:set>
                                      <p:cBhvr additive="repl">
                                        <p:cTn id="15" dur="1" fill="hold">
                                          <p:stCondLst>
                                            <p:cond delay="0"/>
                                          </p:stCondLst>
                                        </p:cTn>
                                        <p:tgtEl>
                                          <p:spTgt spid="75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1"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Artificial Eutrophication</a:t>
            </a:r>
          </a:p>
        </p:txBody>
      </p:sp>
      <p:sp>
        <p:nvSpPr>
          <p:cNvPr id="76803"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Eutrophication is a natural process</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When organic matter builds up in a body of water, it will begin to decay and decompose. The process of decomposition uses up oxygen, and as oxygen levels decrease, the types of organisms that live in the water change over time.</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For example, plants take root in the nutrient rich soil, and as more plants grow,the shallow waters begin to fill in. Eventually the body of water becomes a swamp or marsh.</a:t>
            </a:r>
          </a:p>
        </p:txBody>
      </p:sp>
      <p:sp>
        <p:nvSpPr>
          <p:cNvPr id="63494"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12421899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76803">
                                            <p:txEl>
                                              <p:pRg st="0" end="0"/>
                                            </p:txEl>
                                          </p:spTgt>
                                        </p:tgtEl>
                                        <p:attrNameLst>
                                          <p:attrName>style.visibility</p:attrName>
                                        </p:attrNameLst>
                                      </p:cBhvr>
                                      <p:to>
                                        <p:strVal val="visible"/>
                                      </p:to>
                                    </p:set>
                                    <p:animEffect transition="in" filter="wipe(left)">
                                      <p:cBhvr additive="repl">
                                        <p:cTn id="7" dur="5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76803">
                                            <p:txEl>
                                              <p:pRg st="2" end="2"/>
                                            </p:txEl>
                                          </p:spTgt>
                                        </p:tgtEl>
                                        <p:attrNameLst>
                                          <p:attrName>style.visibility</p:attrName>
                                        </p:attrNameLst>
                                      </p:cBhvr>
                                      <p:to>
                                        <p:strVal val="visible"/>
                                      </p:to>
                                    </p:set>
                                    <p:animEffect transition="in" filter="wipe(left)">
                                      <p:cBhvr additive="repl">
                                        <p:cTn id="12" dur="500"/>
                                        <p:tgtEl>
                                          <p:spTgt spid="768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76803">
                                            <p:txEl>
                                              <p:pRg st="4" end="4"/>
                                            </p:txEl>
                                          </p:spTgt>
                                        </p:tgtEl>
                                        <p:attrNameLst>
                                          <p:attrName>style.visibility</p:attrName>
                                        </p:attrNameLst>
                                      </p:cBhvr>
                                      <p:to>
                                        <p:strVal val="visible"/>
                                      </p:to>
                                    </p:set>
                                    <p:animEffect transition="in" filter="wipe(left)">
                                      <p:cBhvr additive="repl">
                                        <p:cTn id="17" dur="500"/>
                                        <p:tgtEl>
                                          <p:spTgt spid="76803">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76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5"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Artificial Eutrophication</a:t>
            </a:r>
          </a:p>
        </p:txBody>
      </p:sp>
      <p:sp>
        <p:nvSpPr>
          <p:cNvPr id="77827"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The natural process of eutrophication is accelerated when inorganic plant nutrients, such as phosphorus and nitrogen, enter the water from sewage and fertilizer runoff.</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smtClean="0"/>
              <a:t>Artificial eutrophication</a:t>
            </a:r>
            <a:r>
              <a:rPr lang="en-US" smtClean="0"/>
              <a:t> </a:t>
            </a:r>
            <a:r>
              <a:rPr lang="en-US" smtClean="0">
                <a:solidFill>
                  <a:srgbClr val="FFFFFF"/>
                </a:solidFill>
              </a:rPr>
              <a:t>is a process that increases the amount of nutrients in a body of water through human activities, such as waste disposal and land drainage.</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The major causes of eutrophication are fertilizer and phosphates in some laundry detergents.</a:t>
            </a:r>
          </a:p>
        </p:txBody>
      </p:sp>
      <p:sp>
        <p:nvSpPr>
          <p:cNvPr id="64518"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17371040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77827">
                                            <p:txEl>
                                              <p:pRg st="0" end="0"/>
                                            </p:txEl>
                                          </p:spTgt>
                                        </p:tgtEl>
                                        <p:attrNameLst>
                                          <p:attrName>style.visibility</p:attrName>
                                        </p:attrNameLst>
                                      </p:cBhvr>
                                      <p:to>
                                        <p:strVal val="visible"/>
                                      </p:to>
                                    </p:set>
                                    <p:animEffect transition="in" filter="wipe(left)">
                                      <p:cBhvr additive="repl">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77827">
                                            <p:txEl>
                                              <p:pRg st="2" end="2"/>
                                            </p:txEl>
                                          </p:spTgt>
                                        </p:tgtEl>
                                        <p:attrNameLst>
                                          <p:attrName>style.visibility</p:attrName>
                                        </p:attrNameLst>
                                      </p:cBhvr>
                                      <p:to>
                                        <p:strVal val="visible"/>
                                      </p:to>
                                    </p:set>
                                    <p:animEffect transition="in" filter="wipe(left)">
                                      <p:cBhvr additive="repl">
                                        <p:cTn id="12" dur="500"/>
                                        <p:tgtEl>
                                          <p:spTgt spid="778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77827">
                                            <p:txEl>
                                              <p:pRg st="4" end="4"/>
                                            </p:txEl>
                                          </p:spTgt>
                                        </p:tgtEl>
                                        <p:attrNameLst>
                                          <p:attrName>style.visibility</p:attrName>
                                        </p:attrNameLst>
                                      </p:cBhvr>
                                      <p:to>
                                        <p:strVal val="visible"/>
                                      </p:to>
                                    </p:set>
                                    <p:animEffect transition="in" filter="wipe(left)">
                                      <p:cBhvr additive="repl">
                                        <p:cTn id="17" dur="500"/>
                                        <p:tgtEl>
                                          <p:spTgt spid="77827">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77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39"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Artificial Eutrophication</a:t>
            </a:r>
          </a:p>
        </p:txBody>
      </p:sp>
      <p:sp>
        <p:nvSpPr>
          <p:cNvPr id="78851"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Phosphorus is a plant nutrient that can cause the excessive growth of algae.</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In bodies of water polluted by phosphorus, algae can form large floating mats, called algal blooms.</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As the algae die and decompose, most of the dissolved oxygen is used and fish and other organisms suffocate in the oxygen-depleted water.</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p:txBody>
      </p:sp>
      <p:sp>
        <p:nvSpPr>
          <p:cNvPr id="65542"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36987015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78851">
                                            <p:txEl>
                                              <p:pRg st="0" end="0"/>
                                            </p:txEl>
                                          </p:spTgt>
                                        </p:tgtEl>
                                        <p:attrNameLst>
                                          <p:attrName>style.visibility</p:attrName>
                                        </p:attrNameLst>
                                      </p:cBhvr>
                                      <p:to>
                                        <p:strVal val="visible"/>
                                      </p:to>
                                    </p:set>
                                    <p:animEffect transition="in" filter="wipe(left)">
                                      <p:cBhvr additive="repl">
                                        <p:cTn id="7" dur="5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78851">
                                            <p:txEl>
                                              <p:pRg st="2" end="2"/>
                                            </p:txEl>
                                          </p:spTgt>
                                        </p:tgtEl>
                                        <p:attrNameLst>
                                          <p:attrName>style.visibility</p:attrName>
                                        </p:attrNameLst>
                                      </p:cBhvr>
                                      <p:to>
                                        <p:strVal val="visible"/>
                                      </p:to>
                                    </p:set>
                                    <p:animEffect transition="in" filter="wipe(left)">
                                      <p:cBhvr additive="repl">
                                        <p:cTn id="12" dur="500"/>
                                        <p:tgtEl>
                                          <p:spTgt spid="788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78851">
                                            <p:txEl>
                                              <p:pRg st="4" end="4"/>
                                            </p:txEl>
                                          </p:spTgt>
                                        </p:tgtEl>
                                        <p:attrNameLst>
                                          <p:attrName>style.visibility</p:attrName>
                                        </p:attrNameLst>
                                      </p:cBhvr>
                                      <p:to>
                                        <p:strVal val="visible"/>
                                      </p:to>
                                    </p:set>
                                    <p:animEffect transition="in" filter="wipe(left)">
                                      <p:cBhvr additive="repl">
                                        <p:cTn id="17" dur="500"/>
                                        <p:tgtEl>
                                          <p:spTgt spid="78851">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78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3"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Thermal Pollution</a:t>
            </a:r>
          </a:p>
        </p:txBody>
      </p:sp>
      <p:sp>
        <p:nvSpPr>
          <p:cNvPr id="79875"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smtClean="0"/>
              <a:t>Thermal pollution</a:t>
            </a:r>
            <a:r>
              <a:rPr lang="en-US" smtClean="0"/>
              <a:t> </a:t>
            </a:r>
            <a:r>
              <a:rPr lang="en-US" smtClean="0">
                <a:solidFill>
                  <a:srgbClr val="FFFFFF"/>
                </a:solidFill>
              </a:rPr>
              <a:t>is a temperature increase in a body of water that is caused by human activity and that has harmful effect on water quality and on the ability of that body of water to support life.</a:t>
            </a:r>
          </a:p>
          <a:p>
            <a:pPr>
              <a:spcBef>
                <a:spcPct val="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Thermal pollution can occur when power plants and other industries use water in their cooling systems and then discharge the warm water into a lake or river.</a:t>
            </a:r>
          </a:p>
          <a:p>
            <a:pPr>
              <a:spcBef>
                <a:spcPct val="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p:txBody>
      </p:sp>
      <p:sp>
        <p:nvSpPr>
          <p:cNvPr id="66566"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27729338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79875">
                                            <p:txEl>
                                              <p:pRg st="0" end="0"/>
                                            </p:txEl>
                                          </p:spTgt>
                                        </p:tgtEl>
                                        <p:attrNameLst>
                                          <p:attrName>style.visibility</p:attrName>
                                        </p:attrNameLst>
                                      </p:cBhvr>
                                      <p:to>
                                        <p:strVal val="visible"/>
                                      </p:to>
                                    </p:set>
                                    <p:animEffect transition="in" filter="wipe(left)">
                                      <p:cBhvr additive="repl">
                                        <p:cTn id="7" dur="500"/>
                                        <p:tgtEl>
                                          <p:spTgt spid="79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79875">
                                            <p:txEl>
                                              <p:pRg st="2" end="2"/>
                                            </p:txEl>
                                          </p:spTgt>
                                        </p:tgtEl>
                                        <p:attrNameLst>
                                          <p:attrName>style.visibility</p:attrName>
                                        </p:attrNameLst>
                                      </p:cBhvr>
                                      <p:to>
                                        <p:strVal val="visible"/>
                                      </p:to>
                                    </p:set>
                                    <p:animEffect transition="in" filter="wipe(left)">
                                      <p:cBhvr additive="repl">
                                        <p:cTn id="12" dur="500"/>
                                        <p:tgtEl>
                                          <p:spTgt spid="79875">
                                            <p:txEl>
                                              <p:pRg st="2" end="2"/>
                                            </p:txEl>
                                          </p:spTgt>
                                        </p:tgtEl>
                                      </p:cBhvr>
                                    </p:animEffect>
                                  </p:childTnLst>
                                </p:cTn>
                              </p:par>
                            </p:childTnLst>
                          </p:cTn>
                        </p:par>
                        <p:par>
                          <p:cTn id="13" fill="hold" nodeType="afterGroup">
                            <p:stCondLst>
                              <p:cond delay="500"/>
                            </p:stCondLst>
                            <p:childTnLst>
                              <p:par>
                                <p:cTn id="14" presetID="1" presetClass="entr" fill="hold" nodeType="afterEffect">
                                  <p:stCondLst>
                                    <p:cond delay="0"/>
                                  </p:stCondLst>
                                  <p:childTnLst>
                                    <p:set>
                                      <p:cBhvr additive="repl">
                                        <p:cTn id="15" dur="1" fill="hold">
                                          <p:stCondLst>
                                            <p:cond delay="0"/>
                                          </p:stCondLst>
                                        </p:cTn>
                                        <p:tgtEl>
                                          <p:spTgt spid="79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87"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Thermal Pollution</a:t>
            </a:r>
          </a:p>
        </p:txBody>
      </p:sp>
      <p:sp>
        <p:nvSpPr>
          <p:cNvPr id="80899"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Thermal pollution can cause large fish kills if the discharged water is too warm for the fish to survive.</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If the temperature of a body of water rises even a few degrees, the amount of oxygen the water can hold decreases significantly. As oxygen levels drop, aquatic organisms may suffocate and die.</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If the flow of warm water into a lake or stream is constant, it may cause the total disruption of an aquatic ecosystem.</a:t>
            </a:r>
          </a:p>
        </p:txBody>
      </p:sp>
      <p:sp>
        <p:nvSpPr>
          <p:cNvPr id="67590"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20220260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80899">
                                            <p:txEl>
                                              <p:pRg st="0" end="0"/>
                                            </p:txEl>
                                          </p:spTgt>
                                        </p:tgtEl>
                                        <p:attrNameLst>
                                          <p:attrName>style.visibility</p:attrName>
                                        </p:attrNameLst>
                                      </p:cBhvr>
                                      <p:to>
                                        <p:strVal val="visible"/>
                                      </p:to>
                                    </p:set>
                                    <p:animEffect transition="in" filter="wipe(left)">
                                      <p:cBhvr additive="repl">
                                        <p:cTn id="7" dur="5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80899">
                                            <p:txEl>
                                              <p:pRg st="2" end="2"/>
                                            </p:txEl>
                                          </p:spTgt>
                                        </p:tgtEl>
                                        <p:attrNameLst>
                                          <p:attrName>style.visibility</p:attrName>
                                        </p:attrNameLst>
                                      </p:cBhvr>
                                      <p:to>
                                        <p:strVal val="visible"/>
                                      </p:to>
                                    </p:set>
                                    <p:animEffect transition="in" filter="wipe(left)">
                                      <p:cBhvr additive="repl">
                                        <p:cTn id="12" dur="500"/>
                                        <p:tgtEl>
                                          <p:spTgt spid="808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80899">
                                            <p:txEl>
                                              <p:pRg st="4" end="4"/>
                                            </p:txEl>
                                          </p:spTgt>
                                        </p:tgtEl>
                                        <p:attrNameLst>
                                          <p:attrName>style.visibility</p:attrName>
                                        </p:attrNameLst>
                                      </p:cBhvr>
                                      <p:to>
                                        <p:strVal val="visible"/>
                                      </p:to>
                                    </p:set>
                                    <p:animEffect transition="in" filter="wipe(left)">
                                      <p:cBhvr additive="repl">
                                        <p:cTn id="17" dur="500"/>
                                        <p:tgtEl>
                                          <p:spTgt spid="80899">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80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Industrial Water Use</a:t>
            </a:r>
          </a:p>
        </p:txBody>
      </p:sp>
      <p:sp>
        <p:nvSpPr>
          <p:cNvPr id="44035"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Industry accounts for 19 percent of water used in the world. Water is used to manufacture goods, to dispose of wastes, and to generate power.</a:t>
            </a:r>
          </a:p>
        </p:txBody>
      </p:sp>
      <p:sp>
        <p:nvSpPr>
          <p:cNvPr id="30726"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pic>
        <p:nvPicPr>
          <p:cNvPr id="440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600200"/>
            <a:ext cx="6400800" cy="4491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50387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44035">
                                            <p:txEl>
                                              <p:pRg st="0" end="0"/>
                                            </p:txEl>
                                          </p:spTgt>
                                        </p:tgtEl>
                                        <p:attrNameLst>
                                          <p:attrName>style.visibility</p:attrName>
                                        </p:attrNameLst>
                                      </p:cBhvr>
                                      <p:to>
                                        <p:strVal val="visible"/>
                                      </p:to>
                                    </p:set>
                                    <p:animEffect transition="in" filter="wipe(left)">
                                      <p:cBhvr additive="repl">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44038"/>
                                        </p:tgtEl>
                                        <p:attrNameLst>
                                          <p:attrName>style.visibility</p:attrName>
                                        </p:attrNameLst>
                                      </p:cBhvr>
                                      <p:to>
                                        <p:strVal val="visible"/>
                                      </p:to>
                                    </p:set>
                                    <p:animEffect transition="in" filter="wipe(left)">
                                      <p:cBhvr additive="repl">
                                        <p:cTn id="12" dur="500"/>
                                        <p:tgtEl>
                                          <p:spTgt spid="44038"/>
                                        </p:tgtEl>
                                      </p:cBhvr>
                                    </p:animEffect>
                                  </p:childTnLst>
                                </p:cTn>
                              </p:par>
                            </p:childTnLst>
                          </p:cTn>
                        </p:par>
                        <p:par>
                          <p:cTn id="13" fill="hold" nodeType="afterGroup">
                            <p:stCondLst>
                              <p:cond delay="500"/>
                            </p:stCondLst>
                            <p:childTnLst>
                              <p:par>
                                <p:cTn id="14" presetID="1" presetClass="entr" fill="hold" nodeType="afterEffect">
                                  <p:stCondLst>
                                    <p:cond delay="0"/>
                                  </p:stCondLst>
                                  <p:childTnLst>
                                    <p:set>
                                      <p:cBhvr additive="repl">
                                        <p:cTn id="15" dur="1" fill="hold">
                                          <p:stCondLst>
                                            <p:cond delay="0"/>
                                          </p:stCondLst>
                                        </p:cTn>
                                        <p:tgtEl>
                                          <p:spTgt spid="44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1" name="Rectangle 2"/>
          <p:cNvSpPr>
            <a:spLocks noGrp="1" noChangeArrowheads="1"/>
          </p:cNvSpPr>
          <p:nvPr>
            <p:ph type="title" idx="4294967295"/>
          </p:nvPr>
        </p:nvSpPr>
        <p:spPr>
          <a:xfrm>
            <a:off x="685800" y="1111250"/>
            <a:ext cx="5664200" cy="611188"/>
          </a:xfrm>
        </p:spPr>
        <p:txBody>
          <a:bodyPr lIns="0" tIns="0" rIns="0" bIns="0"/>
          <a:lstStyle/>
          <a:p>
            <a:endParaRPr lang="en-US" smtClean="0"/>
          </a:p>
        </p:txBody>
      </p:sp>
      <p:sp>
        <p:nvSpPr>
          <p:cNvPr id="81923" name="Rectangle 3"/>
          <p:cNvSpPr>
            <a:spLocks noGrp="1" noChangeArrowheads="1"/>
          </p:cNvSpPr>
          <p:nvPr>
            <p:ph type="body" idx="4294967295"/>
          </p:nvPr>
        </p:nvSpPr>
        <p:spPr>
          <a:xfrm>
            <a:off x="685800" y="1047750"/>
            <a:ext cx="7772400" cy="5353050"/>
          </a:xfrm>
        </p:spPr>
        <p:txBody>
          <a:bodyPr lIns="91440" tIns="45720" rIns="91440" bIns="45720"/>
          <a:lstStyle/>
          <a:p>
            <a:pPr>
              <a:lnSpc>
                <a:spcPct val="90000"/>
              </a:lnSpc>
              <a:spcBef>
                <a:spcPct val="0"/>
              </a:spcBef>
            </a:pPr>
            <a:r>
              <a:rPr lang="en-US" sz="3200" b="1" smtClean="0">
                <a:solidFill>
                  <a:srgbClr val="FFFFFF"/>
                </a:solidFill>
              </a:rPr>
              <a:t>Pollutants usually enter groundwater when polluted surface water percolates down from the Earth’s surface.</a:t>
            </a:r>
          </a:p>
          <a:p>
            <a:pPr>
              <a:lnSpc>
                <a:spcPct val="90000"/>
              </a:lnSpc>
              <a:spcBef>
                <a:spcPct val="0"/>
              </a:spcBef>
            </a:pPr>
            <a:r>
              <a:rPr lang="en-US" sz="3200" b="1" smtClean="0">
                <a:solidFill>
                  <a:srgbClr val="FFFFFF"/>
                </a:solidFill>
              </a:rPr>
              <a:t>Any pollution of the surface water in an area can affect the groundwater.</a:t>
            </a:r>
          </a:p>
          <a:p>
            <a:pPr>
              <a:lnSpc>
                <a:spcPct val="90000"/>
              </a:lnSpc>
              <a:spcBef>
                <a:spcPct val="0"/>
              </a:spcBef>
            </a:pPr>
            <a:r>
              <a:rPr lang="en-US" sz="3200" b="1" smtClean="0">
                <a:solidFill>
                  <a:srgbClr val="FFFFFF"/>
                </a:solidFill>
              </a:rPr>
              <a:t>Pesticides, herbicides, chemical fertilizer, and petroleum products are common groundwater pollutants. Other sources of pollution include septic tanks, unlined landfills, and industrial wastewater lagoons.</a:t>
            </a:r>
          </a:p>
        </p:txBody>
      </p:sp>
      <p:sp>
        <p:nvSpPr>
          <p:cNvPr id="68614"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35738796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81923">
                                            <p:txEl>
                                              <p:pRg st="0" end="0"/>
                                            </p:txEl>
                                          </p:spTgt>
                                        </p:tgtEl>
                                        <p:attrNameLst>
                                          <p:attrName>style.visibility</p:attrName>
                                        </p:attrNameLst>
                                      </p:cBhvr>
                                      <p:to>
                                        <p:strVal val="visible"/>
                                      </p:to>
                                    </p:set>
                                    <p:animEffect transition="in" filter="wipe(left)">
                                      <p:cBhvr additive="repl">
                                        <p:cTn id="7" dur="500"/>
                                        <p:tgtEl>
                                          <p:spTgt spid="81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81923">
                                            <p:txEl>
                                              <p:pRg st="1" end="1"/>
                                            </p:txEl>
                                          </p:spTgt>
                                        </p:tgtEl>
                                        <p:attrNameLst>
                                          <p:attrName>style.visibility</p:attrName>
                                        </p:attrNameLst>
                                      </p:cBhvr>
                                      <p:to>
                                        <p:strVal val="visible"/>
                                      </p:to>
                                    </p:set>
                                    <p:animEffect transition="in" filter="wipe(left)">
                                      <p:cBhvr additive="repl">
                                        <p:cTn id="12" dur="500"/>
                                        <p:tgtEl>
                                          <p:spTgt spid="81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81923">
                                            <p:txEl>
                                              <p:pRg st="2" end="2"/>
                                            </p:txEl>
                                          </p:spTgt>
                                        </p:tgtEl>
                                        <p:attrNameLst>
                                          <p:attrName>style.visibility</p:attrName>
                                        </p:attrNameLst>
                                      </p:cBhvr>
                                      <p:to>
                                        <p:strVal val="visible"/>
                                      </p:to>
                                    </p:set>
                                    <p:animEffect transition="in" filter="wipe(left)">
                                      <p:cBhvr additive="repl">
                                        <p:cTn id="17" dur="500"/>
                                        <p:tgtEl>
                                          <p:spTgt spid="81923">
                                            <p:txEl>
                                              <p:pRg st="2" end="2"/>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81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5"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Groundwater Pollution</a:t>
            </a:r>
          </a:p>
        </p:txBody>
      </p:sp>
      <p:sp>
        <p:nvSpPr>
          <p:cNvPr id="82947"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Leaking underground storage tanks are another major source of groundwater pollution because as they age, they may develop leaks that allow pollutants to seep in to the groundwater.</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Leaking tanks often cannot be repaired or replaced until after they have leaked enough pollutants to be located.</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Modern storage tanks are contained in concrete and have many other features to prevent leaks.</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p:txBody>
      </p:sp>
      <p:sp>
        <p:nvSpPr>
          <p:cNvPr id="69638"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18565515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82947">
                                            <p:txEl>
                                              <p:pRg st="0" end="0"/>
                                            </p:txEl>
                                          </p:spTgt>
                                        </p:tgtEl>
                                        <p:attrNameLst>
                                          <p:attrName>style.visibility</p:attrName>
                                        </p:attrNameLst>
                                      </p:cBhvr>
                                      <p:to>
                                        <p:strVal val="visible"/>
                                      </p:to>
                                    </p:set>
                                    <p:animEffect transition="in" filter="wipe(left)">
                                      <p:cBhvr additive="repl">
                                        <p:cTn id="7" dur="500"/>
                                        <p:tgtEl>
                                          <p:spTgt spid="82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82947">
                                            <p:txEl>
                                              <p:pRg st="2" end="2"/>
                                            </p:txEl>
                                          </p:spTgt>
                                        </p:tgtEl>
                                        <p:attrNameLst>
                                          <p:attrName>style.visibility</p:attrName>
                                        </p:attrNameLst>
                                      </p:cBhvr>
                                      <p:to>
                                        <p:strVal val="visible"/>
                                      </p:to>
                                    </p:set>
                                    <p:animEffect transition="in" filter="wipe(left)">
                                      <p:cBhvr additive="repl">
                                        <p:cTn id="12" dur="500"/>
                                        <p:tgtEl>
                                          <p:spTgt spid="829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82947">
                                            <p:txEl>
                                              <p:pRg st="4" end="4"/>
                                            </p:txEl>
                                          </p:spTgt>
                                        </p:tgtEl>
                                        <p:attrNameLst>
                                          <p:attrName>style.visibility</p:attrName>
                                        </p:attrNameLst>
                                      </p:cBhvr>
                                      <p:to>
                                        <p:strVal val="visible"/>
                                      </p:to>
                                    </p:set>
                                    <p:animEffect transition="in" filter="wipe(left)">
                                      <p:cBhvr additive="repl">
                                        <p:cTn id="17" dur="500"/>
                                        <p:tgtEl>
                                          <p:spTgt spid="82947">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82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ChangeArrowheads="1"/>
          </p:cNvSpPr>
          <p:nvPr>
            <p:ph type="title" idx="4294967295"/>
          </p:nvPr>
        </p:nvSpPr>
        <p:spPr>
          <a:xfrm>
            <a:off x="685800" y="914400"/>
            <a:ext cx="5664200" cy="6096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Groundwater Pollution</a:t>
            </a:r>
          </a:p>
        </p:txBody>
      </p:sp>
      <p:sp>
        <p:nvSpPr>
          <p:cNvPr id="70660" name="Text Box 3"/>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pic>
        <p:nvPicPr>
          <p:cNvPr id="706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16063"/>
            <a:ext cx="6629400" cy="4613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9677425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3" name="Rectangle 2"/>
          <p:cNvSpPr>
            <a:spLocks noGrp="1" noChangeArrowheads="1"/>
          </p:cNvSpPr>
          <p:nvPr>
            <p:ph type="title" idx="4294967295"/>
          </p:nvPr>
        </p:nvSpPr>
        <p:spPr>
          <a:xfrm>
            <a:off x="685800" y="1066800"/>
            <a:ext cx="7415213"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Cleaning Up Groundwater Pollution</a:t>
            </a:r>
          </a:p>
        </p:txBody>
      </p:sp>
      <p:sp>
        <p:nvSpPr>
          <p:cNvPr id="84995"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b="1" smtClean="0">
                <a:solidFill>
                  <a:srgbClr val="FFFFFF"/>
                </a:solidFill>
              </a:rPr>
              <a:t>Groundwater pollution is one of the most challenging environmental problems in the world.</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600" b="1" smtClean="0">
              <a:solidFill>
                <a:srgbClr val="FFFFFF"/>
              </a:solidFill>
            </a:endParaRP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3600" b="1" smtClean="0">
              <a:solidFill>
                <a:srgbClr val="FFFFFF"/>
              </a:solidFill>
            </a:endParaRPr>
          </a:p>
        </p:txBody>
      </p:sp>
      <p:sp>
        <p:nvSpPr>
          <p:cNvPr id="71686"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7793280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84995">
                                            <p:txEl>
                                              <p:pRg st="0" end="0"/>
                                            </p:txEl>
                                          </p:spTgt>
                                        </p:tgtEl>
                                        <p:attrNameLst>
                                          <p:attrName>style.visibility</p:attrName>
                                        </p:attrNameLst>
                                      </p:cBhvr>
                                      <p:to>
                                        <p:strVal val="visible"/>
                                      </p:to>
                                    </p:set>
                                    <p:animEffect transition="in" filter="wipe(left)">
                                      <p:cBhvr additive="repl">
                                        <p:cTn id="7" dur="5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84995">
                                            <p:txEl>
                                              <p:pRg st="1" end="1"/>
                                            </p:txEl>
                                          </p:spTgt>
                                        </p:tgtEl>
                                        <p:attrNameLst>
                                          <p:attrName>style.visibility</p:attrName>
                                        </p:attrNameLst>
                                      </p:cBhvr>
                                      <p:to>
                                        <p:strVal val="visible"/>
                                      </p:to>
                                    </p:set>
                                    <p:animEffect transition="in" filter="wipe(left)">
                                      <p:cBhvr additive="repl">
                                        <p:cTn id="12" dur="500"/>
                                        <p:tgtEl>
                                          <p:spTgt spid="84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84995">
                                            <p:txEl>
                                              <p:pRg st="2" end="2"/>
                                            </p:txEl>
                                          </p:spTgt>
                                        </p:tgtEl>
                                        <p:attrNameLst>
                                          <p:attrName>style.visibility</p:attrName>
                                        </p:attrNameLst>
                                      </p:cBhvr>
                                      <p:to>
                                        <p:strVal val="visible"/>
                                      </p:to>
                                    </p:set>
                                    <p:animEffect transition="in" filter="wipe(left)">
                                      <p:cBhvr additive="repl">
                                        <p:cTn id="17" dur="500"/>
                                        <p:tgtEl>
                                          <p:spTgt spid="84995">
                                            <p:txEl>
                                              <p:pRg st="2" end="2"/>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84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Grp="1" noChangeArrowheads="1"/>
          </p:cNvSpPr>
          <p:nvPr>
            <p:ph type="title" idx="4294967295"/>
          </p:nvPr>
        </p:nvSpPr>
        <p:spPr>
          <a:xfrm>
            <a:off x="685800" y="1155700"/>
            <a:ext cx="5662613" cy="519113"/>
          </a:xfrm>
        </p:spPr>
        <p:txBody>
          <a:bodyPr lIns="0" tIns="0" rIns="0" bIns="0"/>
          <a:lstStyle/>
          <a:p>
            <a:endParaRPr lang="en-US" smtClean="0"/>
          </a:p>
        </p:txBody>
      </p:sp>
      <p:sp>
        <p:nvSpPr>
          <p:cNvPr id="72707" name="Rectangle 2"/>
          <p:cNvSpPr>
            <a:spLocks noGrp="1" noChangeArrowheads="1"/>
          </p:cNvSpPr>
          <p:nvPr>
            <p:ph type="body" idx="4294967295"/>
          </p:nvPr>
        </p:nvSpPr>
        <p:spPr>
          <a:xfrm>
            <a:off x="711200" y="1828800"/>
            <a:ext cx="7770813" cy="4024313"/>
          </a:xfrm>
        </p:spPr>
        <p:txBody>
          <a:bodyPr lIns="0" tIns="0" rIns="0" bIns="0"/>
          <a:lstStyle/>
          <a:p>
            <a:pPr>
              <a:spcBef>
                <a:spcPct val="0"/>
              </a:spcBef>
            </a:pPr>
            <a:r>
              <a:rPr lang="en-US" sz="3600" b="1" smtClean="0">
                <a:solidFill>
                  <a:srgbClr val="FFFFFF"/>
                </a:solidFill>
              </a:rPr>
              <a:t>Groundwater recharges very slowly, so the process for some aquifers to recycle water and purge contaminants can take hundreds of years.</a:t>
            </a:r>
          </a:p>
          <a:p>
            <a:pPr>
              <a:spcBef>
                <a:spcPct val="0"/>
              </a:spcBef>
              <a:buFont typeface="Arial" charset="0"/>
              <a:buNone/>
            </a:pPr>
            <a:endParaRPr lang="en-US" sz="3600" b="1" smtClean="0">
              <a:solidFill>
                <a:srgbClr val="FFFFFF"/>
              </a:solidFill>
            </a:endParaRPr>
          </a:p>
        </p:txBody>
      </p:sp>
    </p:spTree>
    <p:extLst>
      <p:ext uri="{BB962C8B-B14F-4D97-AF65-F5344CB8AC3E}">
        <p14:creationId xmlns:p14="http://schemas.microsoft.com/office/powerpoint/2010/main" val="121920332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ChangeArrowheads="1"/>
          </p:cNvSpPr>
          <p:nvPr>
            <p:ph type="title" idx="4294967295"/>
          </p:nvPr>
        </p:nvSpPr>
        <p:spPr>
          <a:xfrm>
            <a:off x="685800" y="1155700"/>
            <a:ext cx="5662613" cy="519113"/>
          </a:xfrm>
        </p:spPr>
        <p:txBody>
          <a:bodyPr lIns="0" tIns="0" rIns="0" bIns="0"/>
          <a:lstStyle/>
          <a:p>
            <a:endParaRPr lang="en-US" smtClean="0"/>
          </a:p>
        </p:txBody>
      </p:sp>
      <p:sp>
        <p:nvSpPr>
          <p:cNvPr id="73731" name="Rectangle 2"/>
          <p:cNvSpPr>
            <a:spLocks noGrp="1" noChangeArrowheads="1"/>
          </p:cNvSpPr>
          <p:nvPr>
            <p:ph type="body" idx="4294967295"/>
          </p:nvPr>
        </p:nvSpPr>
        <p:spPr>
          <a:xfrm>
            <a:off x="711200" y="1828800"/>
            <a:ext cx="7770813" cy="4024313"/>
          </a:xfrm>
        </p:spPr>
        <p:txBody>
          <a:bodyPr lIns="0" tIns="0" rIns="0" bIns="0"/>
          <a:lstStyle/>
          <a:p>
            <a:pPr>
              <a:spcBef>
                <a:spcPct val="0"/>
              </a:spcBef>
            </a:pPr>
            <a:r>
              <a:rPr lang="en-US" sz="3600" b="1" smtClean="0">
                <a:solidFill>
                  <a:srgbClr val="FFFFFF"/>
                </a:solidFill>
              </a:rPr>
              <a:t>Also, pollution can cling to the materials that make up an aquifer, so even if all of the water in aquifer were pumped out and replaced with clean water, the groundwater could still become polluted.</a:t>
            </a:r>
          </a:p>
        </p:txBody>
      </p:sp>
    </p:spTree>
    <p:extLst>
      <p:ext uri="{BB962C8B-B14F-4D97-AF65-F5344CB8AC3E}">
        <p14:creationId xmlns:p14="http://schemas.microsoft.com/office/powerpoint/2010/main" val="331937338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55"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Ocean Pollution</a:t>
            </a:r>
          </a:p>
        </p:txBody>
      </p:sp>
      <p:sp>
        <p:nvSpPr>
          <p:cNvPr id="88067"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Pollutants are often dumped directly into the ocean. For example, ships can legally dump wastewater and garbage overboard in some parts of the ocean.</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But at least 85 percent of ocean pollution, including pollutants such as oil, toxic wastes, and medical wastes, comes from activities on land, near the coasts.</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Sensitive coastal ecosystems, such as coral reefs, are the most effected by pollution.</a:t>
            </a:r>
          </a:p>
        </p:txBody>
      </p:sp>
      <p:sp>
        <p:nvSpPr>
          <p:cNvPr id="74758"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9054992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88067">
                                            <p:txEl>
                                              <p:pRg st="0" end="0"/>
                                            </p:txEl>
                                          </p:spTgt>
                                        </p:tgtEl>
                                        <p:attrNameLst>
                                          <p:attrName>style.visibility</p:attrName>
                                        </p:attrNameLst>
                                      </p:cBhvr>
                                      <p:to>
                                        <p:strVal val="visible"/>
                                      </p:to>
                                    </p:set>
                                    <p:animEffect transition="in" filter="wipe(left)">
                                      <p:cBhvr additive="repl">
                                        <p:cTn id="7" dur="500"/>
                                        <p:tgtEl>
                                          <p:spTgt spid="88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88067">
                                            <p:txEl>
                                              <p:pRg st="2" end="2"/>
                                            </p:txEl>
                                          </p:spTgt>
                                        </p:tgtEl>
                                        <p:attrNameLst>
                                          <p:attrName>style.visibility</p:attrName>
                                        </p:attrNameLst>
                                      </p:cBhvr>
                                      <p:to>
                                        <p:strVal val="visible"/>
                                      </p:to>
                                    </p:set>
                                    <p:animEffect transition="in" filter="wipe(left)">
                                      <p:cBhvr additive="repl">
                                        <p:cTn id="12" dur="500"/>
                                        <p:tgtEl>
                                          <p:spTgt spid="880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88067">
                                            <p:txEl>
                                              <p:pRg st="4" end="4"/>
                                            </p:txEl>
                                          </p:spTgt>
                                        </p:tgtEl>
                                        <p:attrNameLst>
                                          <p:attrName>style.visibility</p:attrName>
                                        </p:attrNameLst>
                                      </p:cBhvr>
                                      <p:to>
                                        <p:strVal val="visible"/>
                                      </p:to>
                                    </p:set>
                                    <p:animEffect transition="in" filter="wipe(left)">
                                      <p:cBhvr additive="repl">
                                        <p:cTn id="17" dur="500"/>
                                        <p:tgtEl>
                                          <p:spTgt spid="88067">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88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79"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Oil Spills</a:t>
            </a:r>
          </a:p>
        </p:txBody>
      </p:sp>
      <p:sp>
        <p:nvSpPr>
          <p:cNvPr id="89091"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Ocean water is also polluted by accidental oil spills. Each year, about 37 million gallons of oil from tanker accidents are spilled into the ocean.</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Such oil spills have dramatic effects, but they are responsible for only about 5 percent of oil pollution in the oceans. Most of the oil that pollutes the oceans comes from cities and towns.</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Limiting these nonpoint-sources of pollution would go a long way toward keeping the oceans clean.</a:t>
            </a:r>
          </a:p>
        </p:txBody>
      </p:sp>
      <p:sp>
        <p:nvSpPr>
          <p:cNvPr id="75782"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7167655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89091">
                                            <p:txEl>
                                              <p:pRg st="0" end="0"/>
                                            </p:txEl>
                                          </p:spTgt>
                                        </p:tgtEl>
                                        <p:attrNameLst>
                                          <p:attrName>style.visibility</p:attrName>
                                        </p:attrNameLst>
                                      </p:cBhvr>
                                      <p:to>
                                        <p:strVal val="visible"/>
                                      </p:to>
                                    </p:set>
                                    <p:animEffect transition="in" filter="wipe(left)">
                                      <p:cBhvr additive="repl">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89091">
                                            <p:txEl>
                                              <p:pRg st="2" end="2"/>
                                            </p:txEl>
                                          </p:spTgt>
                                        </p:tgtEl>
                                        <p:attrNameLst>
                                          <p:attrName>style.visibility</p:attrName>
                                        </p:attrNameLst>
                                      </p:cBhvr>
                                      <p:to>
                                        <p:strVal val="visible"/>
                                      </p:to>
                                    </p:set>
                                    <p:animEffect transition="in" filter="wipe(left)">
                                      <p:cBhvr additive="repl">
                                        <p:cTn id="12" dur="500"/>
                                        <p:tgtEl>
                                          <p:spTgt spid="890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89091">
                                            <p:txEl>
                                              <p:pRg st="4" end="4"/>
                                            </p:txEl>
                                          </p:spTgt>
                                        </p:tgtEl>
                                        <p:attrNameLst>
                                          <p:attrName>style.visibility</p:attrName>
                                        </p:attrNameLst>
                                      </p:cBhvr>
                                      <p:to>
                                        <p:strVal val="visible"/>
                                      </p:to>
                                    </p:set>
                                    <p:animEffect transition="in" filter="wipe(left)">
                                      <p:cBhvr additive="repl">
                                        <p:cTn id="17" dur="500"/>
                                        <p:tgtEl>
                                          <p:spTgt spid="89091">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89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Grp="1" noChangeArrowheads="1"/>
          </p:cNvSpPr>
          <p:nvPr>
            <p:ph type="title" idx="4294967295"/>
          </p:nvPr>
        </p:nvSpPr>
        <p:spPr>
          <a:xfrm>
            <a:off x="685800" y="1066800"/>
            <a:ext cx="5664200" cy="6096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Oil Spills</a:t>
            </a:r>
          </a:p>
        </p:txBody>
      </p:sp>
      <p:sp>
        <p:nvSpPr>
          <p:cNvPr id="76804" name="Text Box 3"/>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pic>
        <p:nvPicPr>
          <p:cNvPr id="7680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1935163"/>
            <a:ext cx="8185150" cy="3370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8671931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27" name="Rectangle 2"/>
          <p:cNvSpPr>
            <a:spLocks noGrp="1" noChangeArrowheads="1"/>
          </p:cNvSpPr>
          <p:nvPr>
            <p:ph type="title" idx="4294967295"/>
          </p:nvPr>
        </p:nvSpPr>
        <p:spPr>
          <a:xfrm>
            <a:off x="685800" y="1066800"/>
            <a:ext cx="7415213"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Water Pollution and Ecosystems</a:t>
            </a:r>
          </a:p>
        </p:txBody>
      </p:sp>
      <p:sp>
        <p:nvSpPr>
          <p:cNvPr id="91139"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Water pollution can cause immediate damage to an ecosystem, but the effects can be far reaching as some pollutants build up in the environment because they do not decompose quickly.</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smtClean="0"/>
              <a:t>Biomagnification</a:t>
            </a:r>
            <a:r>
              <a:rPr lang="en-US" smtClean="0">
                <a:solidFill>
                  <a:srgbClr val="FFFFFF"/>
                </a:solidFill>
              </a:rPr>
              <a:t> is the accumulation of pollutants at successive levels of the food chain.</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Biomagnification has alarming consequences for organisms at the top of the food chain, and is one reason why U.S. states limit the amount of fish people can eat from certain bodies of water.</a:t>
            </a:r>
          </a:p>
        </p:txBody>
      </p:sp>
      <p:sp>
        <p:nvSpPr>
          <p:cNvPr id="77830"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12494469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91139">
                                            <p:txEl>
                                              <p:pRg st="0" end="0"/>
                                            </p:txEl>
                                          </p:spTgt>
                                        </p:tgtEl>
                                        <p:attrNameLst>
                                          <p:attrName>style.visibility</p:attrName>
                                        </p:attrNameLst>
                                      </p:cBhvr>
                                      <p:to>
                                        <p:strVal val="visible"/>
                                      </p:to>
                                    </p:set>
                                    <p:animEffect transition="in" filter="wipe(left)">
                                      <p:cBhvr additive="repl">
                                        <p:cTn id="7" dur="5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91139">
                                            <p:txEl>
                                              <p:pRg st="2" end="2"/>
                                            </p:txEl>
                                          </p:spTgt>
                                        </p:tgtEl>
                                        <p:attrNameLst>
                                          <p:attrName>style.visibility</p:attrName>
                                        </p:attrNameLst>
                                      </p:cBhvr>
                                      <p:to>
                                        <p:strVal val="visible"/>
                                      </p:to>
                                    </p:set>
                                    <p:animEffect transition="in" filter="wipe(left)">
                                      <p:cBhvr additive="repl">
                                        <p:cTn id="12" dur="500"/>
                                        <p:tgtEl>
                                          <p:spTgt spid="911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91139">
                                            <p:txEl>
                                              <p:pRg st="4" end="4"/>
                                            </p:txEl>
                                          </p:spTgt>
                                        </p:tgtEl>
                                        <p:attrNameLst>
                                          <p:attrName>style.visibility</p:attrName>
                                        </p:attrNameLst>
                                      </p:cBhvr>
                                      <p:to>
                                        <p:strVal val="visible"/>
                                      </p:to>
                                    </p:set>
                                    <p:animEffect transition="in" filter="wipe(left)">
                                      <p:cBhvr additive="repl">
                                        <p:cTn id="17" dur="500"/>
                                        <p:tgtEl>
                                          <p:spTgt spid="91139">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91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7"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Industrial Water Use</a:t>
            </a:r>
          </a:p>
        </p:txBody>
      </p:sp>
      <p:sp>
        <p:nvSpPr>
          <p:cNvPr id="45059"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Most of the water that is used in industry is used to cool power plants.</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Power-plant cooling systems usually pump water from a surface water source such as a river or a lake, carry the water through pipes in a cooling tower, and then pump the water back into the source.</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The water that is returned is usually warmer than the source, but is generally clean and can be used again.</a:t>
            </a:r>
          </a:p>
        </p:txBody>
      </p:sp>
      <p:sp>
        <p:nvSpPr>
          <p:cNvPr id="31750"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extLst>
      <p:ext uri="{BB962C8B-B14F-4D97-AF65-F5344CB8AC3E}">
        <p14:creationId xmlns:p14="http://schemas.microsoft.com/office/powerpoint/2010/main" val="26821297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45059">
                                            <p:txEl>
                                              <p:pRg st="0" end="0"/>
                                            </p:txEl>
                                          </p:spTgt>
                                        </p:tgtEl>
                                        <p:attrNameLst>
                                          <p:attrName>style.visibility</p:attrName>
                                        </p:attrNameLst>
                                      </p:cBhvr>
                                      <p:to>
                                        <p:strVal val="visible"/>
                                      </p:to>
                                    </p:set>
                                    <p:animEffect transition="in" filter="wipe(left)">
                                      <p:cBhvr additive="repl">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45059">
                                            <p:txEl>
                                              <p:pRg st="2" end="2"/>
                                            </p:txEl>
                                          </p:spTgt>
                                        </p:tgtEl>
                                        <p:attrNameLst>
                                          <p:attrName>style.visibility</p:attrName>
                                        </p:attrNameLst>
                                      </p:cBhvr>
                                      <p:to>
                                        <p:strVal val="visible"/>
                                      </p:to>
                                    </p:set>
                                    <p:animEffect transition="in" filter="wipe(left)">
                                      <p:cBhvr additive="repl">
                                        <p:cTn id="12" dur="500"/>
                                        <p:tgtEl>
                                          <p:spTgt spid="450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45059">
                                            <p:txEl>
                                              <p:pRg st="4" end="4"/>
                                            </p:txEl>
                                          </p:spTgt>
                                        </p:tgtEl>
                                        <p:attrNameLst>
                                          <p:attrName>style.visibility</p:attrName>
                                        </p:attrNameLst>
                                      </p:cBhvr>
                                      <p:to>
                                        <p:strVal val="visible"/>
                                      </p:to>
                                    </p:set>
                                    <p:animEffect transition="in" filter="wipe(left)">
                                      <p:cBhvr additive="repl">
                                        <p:cTn id="17" dur="500"/>
                                        <p:tgtEl>
                                          <p:spTgt spid="45059">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45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idx="4294967295"/>
          </p:nvPr>
        </p:nvSpPr>
        <p:spPr>
          <a:xfrm>
            <a:off x="685800" y="1066800"/>
            <a:ext cx="5029200" cy="10668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Water Pollution and Ecosystems</a:t>
            </a:r>
          </a:p>
        </p:txBody>
      </p:sp>
      <p:sp>
        <p:nvSpPr>
          <p:cNvPr id="78852" name="Text Box 3"/>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pic>
        <p:nvPicPr>
          <p:cNvPr id="788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820738"/>
            <a:ext cx="2714625" cy="5284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4640082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75"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Cleaning Up Water Pollution</a:t>
            </a:r>
          </a:p>
        </p:txBody>
      </p:sp>
      <p:sp>
        <p:nvSpPr>
          <p:cNvPr id="93187"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The Clean Water Act of 1972 was to designed to “restore and maintain the chemical, physical, and biological integrity of the nation’s waters.”</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The goal of making all all surface water clean enough for fishing and swimming by 1983 was never achieved, but much progress has been made since the act was passed.</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The percentage of lakes that are fit for swimming has increased by 30 percent, and many states have passed stricter water-quality standards.</a:t>
            </a:r>
          </a:p>
        </p:txBody>
      </p:sp>
      <p:sp>
        <p:nvSpPr>
          <p:cNvPr id="79878"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42930924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93187">
                                            <p:txEl>
                                              <p:pRg st="0" end="0"/>
                                            </p:txEl>
                                          </p:spTgt>
                                        </p:tgtEl>
                                        <p:attrNameLst>
                                          <p:attrName>style.visibility</p:attrName>
                                        </p:attrNameLst>
                                      </p:cBhvr>
                                      <p:to>
                                        <p:strVal val="visible"/>
                                      </p:to>
                                    </p:set>
                                    <p:animEffect transition="in" filter="wipe(left)">
                                      <p:cBhvr additive="repl">
                                        <p:cTn id="7" dur="500"/>
                                        <p:tgtEl>
                                          <p:spTgt spid="93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93187">
                                            <p:txEl>
                                              <p:pRg st="2" end="2"/>
                                            </p:txEl>
                                          </p:spTgt>
                                        </p:tgtEl>
                                        <p:attrNameLst>
                                          <p:attrName>style.visibility</p:attrName>
                                        </p:attrNameLst>
                                      </p:cBhvr>
                                      <p:to>
                                        <p:strVal val="visible"/>
                                      </p:to>
                                    </p:set>
                                    <p:animEffect transition="in" filter="wipe(left)">
                                      <p:cBhvr additive="repl">
                                        <p:cTn id="12" dur="500"/>
                                        <p:tgtEl>
                                          <p:spTgt spid="931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93187">
                                            <p:txEl>
                                              <p:pRg st="4" end="4"/>
                                            </p:txEl>
                                          </p:spTgt>
                                        </p:tgtEl>
                                        <p:attrNameLst>
                                          <p:attrName>style.visibility</p:attrName>
                                        </p:attrNameLst>
                                      </p:cBhvr>
                                      <p:to>
                                        <p:strVal val="visible"/>
                                      </p:to>
                                    </p:set>
                                    <p:animEffect transition="in" filter="wipe(left)">
                                      <p:cBhvr additive="repl">
                                        <p:cTn id="17" dur="500"/>
                                        <p:tgtEl>
                                          <p:spTgt spid="93187">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93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899"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Cleaning Up Water Pollution</a:t>
            </a:r>
          </a:p>
        </p:txBody>
      </p:sp>
      <p:sp>
        <p:nvSpPr>
          <p:cNvPr id="94211" name="Rectangle 3"/>
          <p:cNvSpPr>
            <a:spLocks noGrp="1" noChangeArrowheads="1"/>
          </p:cNvSpPr>
          <p:nvPr>
            <p:ph type="body" idx="4294967295"/>
          </p:nvPr>
        </p:nvSpPr>
        <p:spPr>
          <a:xfrm>
            <a:off x="711200" y="1828800"/>
            <a:ext cx="7772400" cy="4114800"/>
          </a:xfrm>
        </p:spPr>
        <p:txBody>
          <a:bodyPr lIns="91440" tIns="45720" rIns="91440" bIns="45720"/>
          <a:lstStyle/>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The Clean Water Act opened the door for other water-quality legislation. </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For example, the Marine, Protection, Research, and Sanctuaries Act of 1972 strengthened the laws against ocean dumping.</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lnSpc>
                <a:spcPct val="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Also, the Oil Pollution Act of 1990 requires all oil tankers traveling in U.S. waters to have double hulls by 2015 as an added protection against oil spills</a:t>
            </a:r>
          </a:p>
          <a:p>
            <a:pPr>
              <a:lnSpc>
                <a:spcPct val="90000"/>
              </a:lnSpc>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p:txBody>
      </p:sp>
      <p:sp>
        <p:nvSpPr>
          <p:cNvPr id="80902" name="Text Box 5"/>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spTree>
    <p:extLst>
      <p:ext uri="{BB962C8B-B14F-4D97-AF65-F5344CB8AC3E}">
        <p14:creationId xmlns:p14="http://schemas.microsoft.com/office/powerpoint/2010/main" val="15265128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94211">
                                            <p:txEl>
                                              <p:pRg st="0" end="0"/>
                                            </p:txEl>
                                          </p:spTgt>
                                        </p:tgtEl>
                                        <p:attrNameLst>
                                          <p:attrName>style.visibility</p:attrName>
                                        </p:attrNameLst>
                                      </p:cBhvr>
                                      <p:to>
                                        <p:strVal val="visible"/>
                                      </p:to>
                                    </p:set>
                                    <p:animEffect transition="in" filter="wipe(left)">
                                      <p:cBhvr additive="repl">
                                        <p:cTn id="7" dur="500"/>
                                        <p:tgtEl>
                                          <p:spTgt spid="942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94211">
                                            <p:txEl>
                                              <p:pRg st="2" end="2"/>
                                            </p:txEl>
                                          </p:spTgt>
                                        </p:tgtEl>
                                        <p:attrNameLst>
                                          <p:attrName>style.visibility</p:attrName>
                                        </p:attrNameLst>
                                      </p:cBhvr>
                                      <p:to>
                                        <p:strVal val="visible"/>
                                      </p:to>
                                    </p:set>
                                    <p:animEffect transition="in" filter="wipe(left)">
                                      <p:cBhvr additive="repl">
                                        <p:cTn id="12" dur="500"/>
                                        <p:tgtEl>
                                          <p:spTgt spid="942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94211">
                                            <p:txEl>
                                              <p:pRg st="4" end="4"/>
                                            </p:txEl>
                                          </p:spTgt>
                                        </p:tgtEl>
                                        <p:attrNameLst>
                                          <p:attrName>style.visibility</p:attrName>
                                        </p:attrNameLst>
                                      </p:cBhvr>
                                      <p:to>
                                        <p:strVal val="visible"/>
                                      </p:to>
                                    </p:set>
                                    <p:animEffect transition="in" filter="wipe(left)">
                                      <p:cBhvr additive="repl">
                                        <p:cTn id="17" dur="500"/>
                                        <p:tgtEl>
                                          <p:spTgt spid="94211">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94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Grp="1" noChangeArrowheads="1"/>
          </p:cNvSpPr>
          <p:nvPr>
            <p:ph type="title" idx="4294967295"/>
          </p:nvPr>
        </p:nvSpPr>
        <p:spPr>
          <a:xfrm>
            <a:off x="914401" y="-256381"/>
            <a:ext cx="2438400" cy="12192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dirty="0" smtClean="0"/>
              <a:t>Cleaning Up Water Pollution</a:t>
            </a:r>
          </a:p>
        </p:txBody>
      </p:sp>
      <p:sp>
        <p:nvSpPr>
          <p:cNvPr id="81924" name="Text Box 3"/>
          <p:cNvSpPr txBox="1">
            <a:spLocks noChangeArrowheads="1"/>
          </p:cNvSpPr>
          <p:nvPr/>
        </p:nvSpPr>
        <p:spPr bwMode="auto">
          <a:xfrm>
            <a:off x="3505200" y="153988"/>
            <a:ext cx="4191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3 </a:t>
            </a:r>
            <a:r>
              <a:rPr lang="en-US" sz="2000" b="1">
                <a:solidFill>
                  <a:srgbClr val="FFFFFF"/>
                </a:solidFill>
                <a:latin typeface="Arial" charset="0"/>
              </a:rPr>
              <a:t>Water Pollution</a:t>
            </a:r>
          </a:p>
        </p:txBody>
      </p:sp>
      <p:pic>
        <p:nvPicPr>
          <p:cNvPr id="819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23900"/>
            <a:ext cx="5185759" cy="617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7507390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1"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Agricultural Water Use</a:t>
            </a:r>
          </a:p>
        </p:txBody>
      </p:sp>
      <p:sp>
        <p:nvSpPr>
          <p:cNvPr id="46083"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600" smtClean="0">
                <a:solidFill>
                  <a:srgbClr val="FFFFFF"/>
                </a:solidFill>
              </a:rPr>
              <a:t>Agriculture accounts for 67 percent of the water used in the world. Plants require a lot of water to grow, and as much as 80 percent of the water used in agriculture evaporates.</a:t>
            </a:r>
          </a:p>
        </p:txBody>
      </p:sp>
      <p:sp>
        <p:nvSpPr>
          <p:cNvPr id="32774"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extLst>
      <p:ext uri="{BB962C8B-B14F-4D97-AF65-F5344CB8AC3E}">
        <p14:creationId xmlns:p14="http://schemas.microsoft.com/office/powerpoint/2010/main" val="21059390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46083">
                                            <p:txEl>
                                              <p:pRg st="0" end="0"/>
                                            </p:txEl>
                                          </p:spTgt>
                                        </p:tgtEl>
                                        <p:attrNameLst>
                                          <p:attrName>style.visibility</p:attrName>
                                        </p:attrNameLst>
                                      </p:cBhvr>
                                      <p:to>
                                        <p:strVal val="visible"/>
                                      </p:to>
                                    </p:set>
                                    <p:animEffect transition="in" filter="wipe(left)">
                                      <p:cBhvr additive="repl">
                                        <p:cTn id="7" dur="500"/>
                                        <p:tgtEl>
                                          <p:spTgt spid="46083">
                                            <p:txEl>
                                              <p:pRg st="0" end="0"/>
                                            </p:txEl>
                                          </p:spTgt>
                                        </p:tgtEl>
                                      </p:cBhvr>
                                    </p:animEffect>
                                  </p:childTnLst>
                                </p:cTn>
                              </p:par>
                            </p:childTnLst>
                          </p:cTn>
                        </p:par>
                        <p:par>
                          <p:cTn id="8" fill="hold" nodeType="afterGroup">
                            <p:stCondLst>
                              <p:cond delay="500"/>
                            </p:stCondLst>
                            <p:childTnLst>
                              <p:par>
                                <p:cTn id="9" presetID="1" presetClass="entr" fill="hold" nodeType="afterEffect">
                                  <p:stCondLst>
                                    <p:cond delay="0"/>
                                  </p:stCondLst>
                                  <p:childTnLst>
                                    <p:set>
                                      <p:cBhvr additive="repl">
                                        <p:cTn id="10" dur="1" fill="hold">
                                          <p:stCondLst>
                                            <p:cond delay="0"/>
                                          </p:stCondLst>
                                        </p:cTn>
                                        <p:tgtEl>
                                          <p:spTgt spid="46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5"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Agricultural Water Use</a:t>
            </a:r>
          </a:p>
        </p:txBody>
      </p:sp>
      <p:sp>
        <p:nvSpPr>
          <p:cNvPr id="33797" name="Text Box 4"/>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pic>
        <p:nvPicPr>
          <p:cNvPr id="471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828800"/>
            <a:ext cx="7543800" cy="434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958600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47109"/>
                                        </p:tgtEl>
                                        <p:attrNameLst>
                                          <p:attrName>style.visibility</p:attrName>
                                        </p:attrNameLst>
                                      </p:cBhvr>
                                      <p:to>
                                        <p:strVal val="visible"/>
                                      </p:to>
                                    </p:set>
                                    <p:animEffect transition="in" filter="wipe(left)">
                                      <p:cBhvr additive="repl">
                                        <p:cTn id="7" dur="500"/>
                                        <p:tgtEl>
                                          <p:spTgt spid="47109"/>
                                        </p:tgtEl>
                                      </p:cBhvr>
                                    </p:animEffect>
                                  </p:childTnLst>
                                </p:cTn>
                              </p:par>
                            </p:childTnLst>
                          </p:cTn>
                        </p:par>
                        <p:par>
                          <p:cTn id="8" fill="hold" nodeType="afterGroup">
                            <p:stCondLst>
                              <p:cond delay="500"/>
                            </p:stCondLst>
                            <p:childTnLst>
                              <p:par>
                                <p:cTn id="9" presetID="1" presetClass="entr" fill="hold" nodeType="afterEffect">
                                  <p:stCondLst>
                                    <p:cond delay="0"/>
                                  </p:stCondLst>
                                  <p:childTnLst>
                                    <p:set>
                                      <p:cBhvr additive="repl">
                                        <p:cTn id="10" dur="1" fill="hold">
                                          <p:stCondLst>
                                            <p:cond delay="0"/>
                                          </p:stCondLst>
                                        </p:cTn>
                                        <p:tgtEl>
                                          <p:spTgt spid="47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19"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Irrigation</a:t>
            </a:r>
          </a:p>
        </p:txBody>
      </p:sp>
      <p:sp>
        <p:nvSpPr>
          <p:cNvPr id="48131"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smtClean="0"/>
              <a:t>Irrigation</a:t>
            </a:r>
            <a:r>
              <a:rPr lang="en-US" smtClean="0"/>
              <a:t> </a:t>
            </a:r>
            <a:r>
              <a:rPr lang="en-US" smtClean="0">
                <a:solidFill>
                  <a:srgbClr val="FFFFFF"/>
                </a:solidFill>
              </a:rPr>
              <a:t>is a method of providing plants with water from sources other than direct precipitation. </a:t>
            </a:r>
          </a:p>
          <a:p>
            <a:pPr>
              <a:spcBef>
                <a:spcPct val="0"/>
              </a:spcBef>
              <a:buClr>
                <a:srgbClr val="FFFFFF"/>
              </a:buCl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Many different irrigation techniques are used today. For example, some crops are irrigated by shallow, water filled ditches. </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In the U.S., high-pressured overhead sprinklers are the most common form of irrigation. However, this method is inefficient because nearly half the water evaporates and never reaches the plant roots. </a:t>
            </a:r>
          </a:p>
        </p:txBody>
      </p:sp>
      <p:sp>
        <p:nvSpPr>
          <p:cNvPr id="34822"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extLst>
      <p:ext uri="{BB962C8B-B14F-4D97-AF65-F5344CB8AC3E}">
        <p14:creationId xmlns:p14="http://schemas.microsoft.com/office/powerpoint/2010/main" val="38736869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48131">
                                            <p:txEl>
                                              <p:pRg st="0" end="0"/>
                                            </p:txEl>
                                          </p:spTgt>
                                        </p:tgtEl>
                                        <p:attrNameLst>
                                          <p:attrName>style.visibility</p:attrName>
                                        </p:attrNameLst>
                                      </p:cBhvr>
                                      <p:to>
                                        <p:strVal val="visible"/>
                                      </p:to>
                                    </p:set>
                                    <p:animEffect transition="in" filter="wipe(left)">
                                      <p:cBhvr additive="repl">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48131">
                                            <p:txEl>
                                              <p:pRg st="2" end="2"/>
                                            </p:txEl>
                                          </p:spTgt>
                                        </p:tgtEl>
                                        <p:attrNameLst>
                                          <p:attrName>style.visibility</p:attrName>
                                        </p:attrNameLst>
                                      </p:cBhvr>
                                      <p:to>
                                        <p:strVal val="visible"/>
                                      </p:to>
                                    </p:set>
                                    <p:animEffect transition="in" filter="wipe(left)">
                                      <p:cBhvr additive="repl">
                                        <p:cTn id="12" dur="500"/>
                                        <p:tgtEl>
                                          <p:spTgt spid="481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48131">
                                            <p:txEl>
                                              <p:pRg st="4" end="4"/>
                                            </p:txEl>
                                          </p:spTgt>
                                        </p:tgtEl>
                                        <p:attrNameLst>
                                          <p:attrName>style.visibility</p:attrName>
                                        </p:attrNameLst>
                                      </p:cBhvr>
                                      <p:to>
                                        <p:strVal val="visible"/>
                                      </p:to>
                                    </p:set>
                                    <p:animEffect transition="in" filter="wipe(left)">
                                      <p:cBhvr additive="repl">
                                        <p:cTn id="17" dur="500"/>
                                        <p:tgtEl>
                                          <p:spTgt spid="48131">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48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500688"/>
            <a:ext cx="585787" cy="595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3" name="Rectangle 2"/>
          <p:cNvSpPr>
            <a:spLocks noGrp="1" noChangeArrowheads="1"/>
          </p:cNvSpPr>
          <p:nvPr>
            <p:ph type="title" idx="4294967295"/>
          </p:nvPr>
        </p:nvSpPr>
        <p:spPr>
          <a:xfrm>
            <a:off x="685800" y="1066800"/>
            <a:ext cx="5664200"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Water Management Projects</a:t>
            </a:r>
          </a:p>
        </p:txBody>
      </p:sp>
      <p:sp>
        <p:nvSpPr>
          <p:cNvPr id="49155" name="Rectangle 3"/>
          <p:cNvSpPr>
            <a:spLocks noGrp="1" noChangeArrowheads="1"/>
          </p:cNvSpPr>
          <p:nvPr>
            <p:ph type="body" idx="4294967295"/>
          </p:nvPr>
        </p:nvSpPr>
        <p:spPr>
          <a:xfrm>
            <a:off x="711200" y="1828800"/>
            <a:ext cx="7772400" cy="4114800"/>
          </a:xfrm>
        </p:spPr>
        <p:txBody>
          <a:bodyPr lIns="91440" tIns="45720" rIns="91440" bIns="45720"/>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People often prefer to live in areas where the natural distribution of surface water is inadequate.</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Water management projects, such as dams, are designed to meet these needs.</a:t>
            </a:r>
          </a:p>
          <a:p>
            <a:pPr>
              <a:spcBef>
                <a:spcPct val="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rgbClr val="FFFFFF"/>
              </a:solidFill>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rgbClr val="FFFFFF"/>
                </a:solidFill>
              </a:rPr>
              <a:t>Water management projects can have various goals, such as brining in water to make a dry area habitable, creating a reservoir for drinking water, or generating electric power, which then allows people to live and grow crops in desert areas.</a:t>
            </a:r>
          </a:p>
        </p:txBody>
      </p:sp>
      <p:sp>
        <p:nvSpPr>
          <p:cNvPr id="35846" name="Text Box 5"/>
          <p:cNvSpPr txBox="1">
            <a:spLocks noChangeArrowheads="1"/>
          </p:cNvSpPr>
          <p:nvPr/>
        </p:nvSpPr>
        <p:spPr bwMode="auto">
          <a:xfrm>
            <a:off x="3505200" y="26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Lucida Sans Unicode" charset="0"/>
                <a:cs typeface="Lucida Sans Unicode" charset="0"/>
              </a:defRPr>
            </a:lvl9pPr>
          </a:lstStyle>
          <a:p>
            <a:pPr defTabSz="457200" eaLnBrk="0" fontAlgn="base" hangingPunct="0">
              <a:spcBef>
                <a:spcPct val="0"/>
              </a:spcBef>
              <a:spcAft>
                <a:spcPct val="0"/>
              </a:spcAft>
              <a:buClr>
                <a:srgbClr val="FFCC00"/>
              </a:buClr>
              <a:buSzPct val="100000"/>
              <a:buFont typeface="Arial" charset="0"/>
              <a:buNone/>
            </a:pPr>
            <a:r>
              <a:rPr lang="en-US" sz="2000" b="1">
                <a:solidFill>
                  <a:srgbClr val="FFCC00"/>
                </a:solidFill>
                <a:latin typeface="Arial" charset="0"/>
              </a:rPr>
              <a:t>Section 2 </a:t>
            </a:r>
            <a:r>
              <a:rPr lang="en-US" sz="2000" b="1">
                <a:solidFill>
                  <a:srgbClr val="FFFFFF"/>
                </a:solidFill>
                <a:latin typeface="Arial" charset="0"/>
              </a:rPr>
              <a:t>Water Use and Management</a:t>
            </a:r>
          </a:p>
        </p:txBody>
      </p:sp>
    </p:spTree>
    <p:extLst>
      <p:ext uri="{BB962C8B-B14F-4D97-AF65-F5344CB8AC3E}">
        <p14:creationId xmlns:p14="http://schemas.microsoft.com/office/powerpoint/2010/main" val="31497529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49155">
                                            <p:txEl>
                                              <p:pRg st="0" end="0"/>
                                            </p:txEl>
                                          </p:spTgt>
                                        </p:tgtEl>
                                        <p:attrNameLst>
                                          <p:attrName>style.visibility</p:attrName>
                                        </p:attrNameLst>
                                      </p:cBhvr>
                                      <p:to>
                                        <p:strVal val="visible"/>
                                      </p:to>
                                    </p:set>
                                    <p:animEffect transition="in" filter="wipe(left)">
                                      <p:cBhvr additive="repl">
                                        <p:cTn id="7" dur="5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49155">
                                            <p:txEl>
                                              <p:pRg st="2" end="2"/>
                                            </p:txEl>
                                          </p:spTgt>
                                        </p:tgtEl>
                                        <p:attrNameLst>
                                          <p:attrName>style.visibility</p:attrName>
                                        </p:attrNameLst>
                                      </p:cBhvr>
                                      <p:to>
                                        <p:strVal val="visible"/>
                                      </p:to>
                                    </p:set>
                                    <p:animEffect transition="in" filter="wipe(left)">
                                      <p:cBhvr additive="repl">
                                        <p:cTn id="12" dur="500"/>
                                        <p:tgtEl>
                                          <p:spTgt spid="491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49155">
                                            <p:txEl>
                                              <p:pRg st="4" end="4"/>
                                            </p:txEl>
                                          </p:spTgt>
                                        </p:tgtEl>
                                        <p:attrNameLst>
                                          <p:attrName>style.visibility</p:attrName>
                                        </p:attrNameLst>
                                      </p:cBhvr>
                                      <p:to>
                                        <p:strVal val="visible"/>
                                      </p:to>
                                    </p:set>
                                    <p:animEffect transition="in" filter="wipe(left)">
                                      <p:cBhvr additive="repl">
                                        <p:cTn id="17" dur="500"/>
                                        <p:tgtEl>
                                          <p:spTgt spid="49155">
                                            <p:txEl>
                                              <p:pRg st="4" end="4"/>
                                            </p:txEl>
                                          </p:spTgt>
                                        </p:tgtEl>
                                      </p:cBhvr>
                                    </p:animEffect>
                                  </p:childTnLst>
                                </p:cTn>
                              </p:par>
                            </p:childTnLst>
                          </p:cTn>
                        </p:par>
                        <p:par>
                          <p:cTn id="18" fill="hold" nodeType="afterGroup">
                            <p:stCondLst>
                              <p:cond delay="500"/>
                            </p:stCondLst>
                            <p:childTnLst>
                              <p:par>
                                <p:cTn id="19" presetID="1" presetClass="entr" fill="hold" nodeType="afterEffect">
                                  <p:stCondLst>
                                    <p:cond delay="0"/>
                                  </p:stCondLst>
                                  <p:childTnLst>
                                    <p:set>
                                      <p:cBhvr additive="repl">
                                        <p:cTn id="20" dur="1" fill="hold">
                                          <p:stCondLst>
                                            <p:cond delay="0"/>
                                          </p:stCondLst>
                                        </p:cTn>
                                        <p:tgtEl>
                                          <p:spTgt spid="49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3087</Words>
  <Application>Microsoft Office PowerPoint</Application>
  <PresentationFormat>On-screen Show (4:3)</PresentationFormat>
  <Paragraphs>274</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1_Office Theme</vt:lpstr>
      <vt:lpstr>Water Treatment</vt:lpstr>
      <vt:lpstr>Water Treatment</vt:lpstr>
      <vt:lpstr>Drinking-Water Treatment</vt:lpstr>
      <vt:lpstr>Industrial Water Use</vt:lpstr>
      <vt:lpstr>Industrial Water Use</vt:lpstr>
      <vt:lpstr>Agricultural Water Use</vt:lpstr>
      <vt:lpstr>Agricultural Water Use</vt:lpstr>
      <vt:lpstr>Irrigation</vt:lpstr>
      <vt:lpstr>Water Management Projects</vt:lpstr>
      <vt:lpstr>Water Diversion Projects</vt:lpstr>
      <vt:lpstr>Dams and Reservoirs</vt:lpstr>
      <vt:lpstr>Dams and Reservoirs</vt:lpstr>
      <vt:lpstr>Water Conservation</vt:lpstr>
      <vt:lpstr>Water Conservation in Agriculture</vt:lpstr>
      <vt:lpstr>Water Conservation in Industry</vt:lpstr>
      <vt:lpstr>Water Conservation at Home</vt:lpstr>
      <vt:lpstr>Water Conservation at Home</vt:lpstr>
      <vt:lpstr>Solutions for the Future</vt:lpstr>
      <vt:lpstr>Desalination</vt:lpstr>
      <vt:lpstr>PowerPoint Presentation</vt:lpstr>
      <vt:lpstr>Transporting Water</vt:lpstr>
      <vt:lpstr>Transporting Water</vt:lpstr>
      <vt:lpstr>Water Pollution</vt:lpstr>
      <vt:lpstr>Water Pollution</vt:lpstr>
      <vt:lpstr>Point-Source Pollution</vt:lpstr>
      <vt:lpstr>Nonpoint-Source Pollution</vt:lpstr>
      <vt:lpstr>Point and Nonpoint Sources of Pollution</vt:lpstr>
      <vt:lpstr>Principal Water Pollutants</vt:lpstr>
      <vt:lpstr>Wastewater</vt:lpstr>
      <vt:lpstr>Treating Wastewater</vt:lpstr>
      <vt:lpstr>Wastewater Treatment Process</vt:lpstr>
      <vt:lpstr>Sewage Sludge</vt:lpstr>
      <vt:lpstr>Sewage Sludge</vt:lpstr>
      <vt:lpstr>Artificial Eutrophication</vt:lpstr>
      <vt:lpstr>Artificial Eutrophication</vt:lpstr>
      <vt:lpstr>Artificial Eutrophication</vt:lpstr>
      <vt:lpstr>Artificial Eutrophication</vt:lpstr>
      <vt:lpstr>Thermal Pollution</vt:lpstr>
      <vt:lpstr>Thermal Pollution</vt:lpstr>
      <vt:lpstr>PowerPoint Presentation</vt:lpstr>
      <vt:lpstr>Groundwater Pollution</vt:lpstr>
      <vt:lpstr>Groundwater Pollution</vt:lpstr>
      <vt:lpstr>Cleaning Up Groundwater Pollution</vt:lpstr>
      <vt:lpstr>PowerPoint Presentation</vt:lpstr>
      <vt:lpstr>PowerPoint Presentation</vt:lpstr>
      <vt:lpstr>Ocean Pollution</vt:lpstr>
      <vt:lpstr>Oil Spills</vt:lpstr>
      <vt:lpstr>Oil Spills</vt:lpstr>
      <vt:lpstr>Water Pollution and Ecosystems</vt:lpstr>
      <vt:lpstr>Water Pollution and Ecosystems</vt:lpstr>
      <vt:lpstr>Cleaning Up Water Pollution</vt:lpstr>
      <vt:lpstr>Cleaning Up Water Pollution</vt:lpstr>
      <vt:lpstr>Cleaning Up Water Pollution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Treatment</dc:title>
  <dc:creator>desktop user</dc:creator>
  <cp:lastModifiedBy>desktop user</cp:lastModifiedBy>
  <cp:revision>2</cp:revision>
  <dcterms:created xsi:type="dcterms:W3CDTF">2012-09-24T17:44:43Z</dcterms:created>
  <dcterms:modified xsi:type="dcterms:W3CDTF">2012-09-28T20:11:16Z</dcterms:modified>
</cp:coreProperties>
</file>